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20" r:id="rId7"/>
  </p:sldMasterIdLst>
  <p:notesMasterIdLst>
    <p:notesMasterId r:id="rId51"/>
  </p:notesMasterIdLst>
  <p:handoutMasterIdLst>
    <p:handoutMasterId r:id="rId52"/>
  </p:handoutMasterIdLst>
  <p:sldIdLst>
    <p:sldId id="1163" r:id="rId8"/>
    <p:sldId id="1119" r:id="rId9"/>
    <p:sldId id="1069" r:id="rId10"/>
    <p:sldId id="1164" r:id="rId11"/>
    <p:sldId id="1165" r:id="rId12"/>
    <p:sldId id="1084" r:id="rId13"/>
    <p:sldId id="1123" r:id="rId14"/>
    <p:sldId id="1125" r:id="rId15"/>
    <p:sldId id="1127" r:id="rId16"/>
    <p:sldId id="1128" r:id="rId17"/>
    <p:sldId id="1129" r:id="rId18"/>
    <p:sldId id="1130" r:id="rId19"/>
    <p:sldId id="1167" r:id="rId20"/>
    <p:sldId id="1133" r:id="rId21"/>
    <p:sldId id="1088" r:id="rId22"/>
    <p:sldId id="1168" r:id="rId23"/>
    <p:sldId id="1169" r:id="rId24"/>
    <p:sldId id="1170" r:id="rId25"/>
    <p:sldId id="1171" r:id="rId26"/>
    <p:sldId id="1172" r:id="rId27"/>
    <p:sldId id="1173" r:id="rId28"/>
    <p:sldId id="1174" r:id="rId29"/>
    <p:sldId id="1145" r:id="rId30"/>
    <p:sldId id="1146" r:id="rId31"/>
    <p:sldId id="1147" r:id="rId32"/>
    <p:sldId id="1094" r:id="rId33"/>
    <p:sldId id="1143" r:id="rId34"/>
    <p:sldId id="1162" r:id="rId35"/>
    <p:sldId id="1176" r:id="rId36"/>
    <p:sldId id="1175" r:id="rId37"/>
    <p:sldId id="1177" r:id="rId38"/>
    <p:sldId id="1159" r:id="rId39"/>
    <p:sldId id="1158" r:id="rId40"/>
    <p:sldId id="1178" r:id="rId41"/>
    <p:sldId id="1179" r:id="rId42"/>
    <p:sldId id="1160" r:id="rId43"/>
    <p:sldId id="1161" r:id="rId44"/>
    <p:sldId id="1155" r:id="rId45"/>
    <p:sldId id="1180" r:id="rId46"/>
    <p:sldId id="1108" r:id="rId47"/>
    <p:sldId id="1138" r:id="rId48"/>
    <p:sldId id="1117" r:id="rId49"/>
    <p:sldId id="1118" r:id="rId50"/>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2C6"/>
    <a:srgbClr val="A6D790"/>
    <a:srgbClr val="505050"/>
    <a:srgbClr val="FFFFFF"/>
    <a:srgbClr val="CC00CC"/>
    <a:srgbClr val="00FFFF"/>
    <a:srgbClr val="D2D2D2"/>
    <a:srgbClr val="96969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53501" autoAdjust="0"/>
  </p:normalViewPr>
  <p:slideViewPr>
    <p:cSldViewPr>
      <p:cViewPr varScale="1">
        <p:scale>
          <a:sx n="39" d="100"/>
          <a:sy n="39" d="100"/>
        </p:scale>
        <p:origin x="1704" y="48"/>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howGuides="1">
      <p:cViewPr>
        <p:scale>
          <a:sx n="100" d="100"/>
          <a:sy n="100" d="100"/>
        </p:scale>
        <p:origin x="1890" y="-118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t>10/28/2013</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10/28/2013</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03D1AC-AE9D-48D5-8B67-D59D21AF1D37}"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0358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9A6D1B-7244-4B9A-8EFA-57EEE96905A1}"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466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5CDC36-E2D8-40F3-A640-1BD29E55F78C}"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85038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C02279-8D85-4B63-A10B-7D064BA4C420}"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26860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1C8738-CDAD-4BF2-9A92-5CC9C3656FB7}"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55826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5E17D56-F2B3-40A4-AE13-62E3B91EF313}"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59532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258B20-B955-4E13-A998-6CF9158E6F4C}"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576523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8A5DD93-E3BB-4B12-B2CE-C6D640108329}"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69150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C90D8D-2DD6-465E-AA4E-34CE3B2F8BBE}"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4665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01ED35-CE67-40E0-9F51-38AE217A8483}"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46159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4F8E07-2E4C-41CC-BC71-6965F52BA8FA}"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218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AEC0AC-6E76-4844-A6E9-363007D57F5E}"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21201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A4EE53-393A-484B-8D3C-D967E9B8C963}"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80418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A51CCA-BF80-41B2-8B64-A99665986F50}"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37096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37726FA-0E8E-47E0-91E1-04FD0DE71C20}"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86174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699FC5-4471-4E83-9134-89F527FD5E0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19126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647788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327FA43-2A11-4241-9625-D7EC67F4C22C}"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933799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FC5A6F-D68D-4AEA-91A5-4F4B18761F52}"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147711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1A1CC0-A1D3-4EC4-BBBB-692A91A43E6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69791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CB6CC8-3E42-4129-9743-01DD0DD850F8}"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87516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F51E1D-7AF9-48A9-B399-31FE8A4F45F6}"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07059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6C77AA-69FB-4816-AC36-3AA63E90C51A}"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76629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768F77-42DB-447F-BEE1-53CBDEADB053}"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082406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BBE7C9-8F3E-446F-B761-C3167C752704}"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99209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4D0D8F2-0EB6-48F4-89FD-6A32E10E6F44}"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224336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047811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BBE7C9-8F3E-446F-B761-C3167C752704}"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351597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BBE7C9-8F3E-446F-B761-C3167C752704}"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47864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858951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795583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AF0D2B-113F-4409-8F26-414979AD4E6C}"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89271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AF0D2B-113F-4409-8F26-414979AD4E6C}"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3625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4C280B3-D026-4863-9FE0-52C2B6F184A7}"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06982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F89F60-0C81-49D4-968C-319A7542702D}"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973867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pt-PT" dirty="0" smtClean="0"/>
              <a:t>02- </a:t>
            </a:r>
            <a:r>
              <a:rPr lang="pt-PT" dirty="0" err="1" smtClean="0"/>
              <a:t>JoinMultipleMessages</a:t>
            </a:r>
            <a:endParaRPr lang="pt-PT" dirty="0" smtClean="0"/>
          </a:p>
          <a:p>
            <a:pPr defTabSz="931774">
              <a:lnSpc>
                <a:spcPct val="100000"/>
              </a:lnSpc>
              <a:spcAft>
                <a:spcPts val="0"/>
              </a:spcAft>
              <a:defRPr/>
            </a:pPr>
            <a:r>
              <a:rPr lang="pt-PT" dirty="0" smtClean="0"/>
              <a:t>03- </a:t>
            </a:r>
            <a:r>
              <a:rPr lang="pt-PT" dirty="0" err="1" smtClean="0"/>
              <a:t>HowToSendOrchestrationVariablesIntoMaps</a:t>
            </a:r>
            <a:endParaRPr lang="pt-PT" dirty="0" smtClean="0"/>
          </a:p>
          <a:p>
            <a:pPr defTabSz="931774">
              <a:lnSpc>
                <a:spcPct val="100000"/>
              </a:lnSpc>
              <a:spcAft>
                <a:spcPts val="0"/>
              </a:spcAft>
              <a:defRPr/>
            </a:pPr>
            <a:r>
              <a:rPr lang="pt-PT" dirty="0" smtClean="0"/>
              <a:t>04- </a:t>
            </a:r>
            <a:r>
              <a:rPr lang="pt-PT" dirty="0" err="1" smtClean="0"/>
              <a:t>WorkingWithConstantValues</a:t>
            </a:r>
            <a:endParaRPr lang="pt-PT" dirty="0" smtClean="0"/>
          </a:p>
          <a:p>
            <a:pPr defTabSz="931774">
              <a:lnSpc>
                <a:spcPct val="100000"/>
              </a:lnSpc>
              <a:spcAft>
                <a:spcPts val="0"/>
              </a:spcAft>
              <a:defRPr/>
            </a:pPr>
            <a:r>
              <a:rPr lang="pt-PT" dirty="0" smtClean="0"/>
              <a:t>05- </a:t>
            </a:r>
            <a:r>
              <a:rPr lang="pt-PT" dirty="0" err="1" smtClean="0"/>
              <a:t>MappingWorkingWithMultipleOutputMessages</a:t>
            </a:r>
            <a:endParaRPr lang="pt-PT" dirty="0" smtClean="0"/>
          </a:p>
          <a:p>
            <a:pPr defTabSz="931774">
              <a:lnSpc>
                <a:spcPct val="100000"/>
              </a:lnSpc>
              <a:spcAft>
                <a:spcPts val="0"/>
              </a:spcAft>
              <a:defRPr/>
            </a:pPr>
            <a:r>
              <a:rPr lang="pt-PT" dirty="0" smtClean="0"/>
              <a:t>06 – </a:t>
            </a:r>
            <a:r>
              <a:rPr lang="pt-PT" dirty="0" err="1" smtClean="0"/>
              <a:t>WorkingWithConditions</a:t>
            </a:r>
            <a:endParaRPr lang="pt-PT" dirty="0" smtClean="0"/>
          </a:p>
          <a:p>
            <a:pPr defTabSz="931774">
              <a:lnSpc>
                <a:spcPct val="100000"/>
              </a:lnSpc>
              <a:spcAft>
                <a:spcPts val="0"/>
              </a:spcAft>
              <a:defRPr/>
            </a:pPr>
            <a:r>
              <a:rPr lang="pt-PT" dirty="0" smtClean="0"/>
              <a:t>07- </a:t>
            </a:r>
            <a:r>
              <a:rPr lang="pt-PT" dirty="0" err="1" smtClean="0"/>
              <a:t>BizTalkMapperIFinLoppingRecord</a:t>
            </a:r>
            <a:endParaRPr lang="pt-PT" dirty="0" smtClean="0"/>
          </a:p>
          <a:p>
            <a:pPr defTabSz="931774">
              <a:lnSpc>
                <a:spcPct val="100000"/>
              </a:lnSpc>
              <a:spcAft>
                <a:spcPts val="0"/>
              </a:spcAft>
              <a:defRPr/>
            </a:pPr>
            <a:r>
              <a:rPr lang="pt-PT" dirty="0" smtClean="0"/>
              <a:t>08- </a:t>
            </a:r>
            <a:r>
              <a:rPr lang="pt-PT" dirty="0" err="1" smtClean="0"/>
              <a:t>MuenchianGroupingSortingWithoutLosingMapFunctionalitie</a:t>
            </a:r>
            <a:endParaRPr lang="pt-PT" dirty="0" smtClean="0"/>
          </a:p>
          <a:p>
            <a:pPr defTabSz="931774">
              <a:lnSpc>
                <a:spcPct val="100000"/>
              </a:lnSpc>
              <a:spcAft>
                <a:spcPts val="0"/>
              </a:spcAft>
              <a:defRPr/>
            </a:pPr>
            <a:r>
              <a:rPr lang="pt-PT" dirty="0" smtClean="0"/>
              <a:t>10- </a:t>
            </a:r>
            <a:r>
              <a:rPr lang="pt-PT" dirty="0" err="1" smtClean="0"/>
              <a:t>SandroPereira.MappingToNameValueRecord</a:t>
            </a:r>
            <a:endParaRPr lang="pt-PT" dirty="0" smtClean="0"/>
          </a:p>
          <a:p>
            <a:pPr defTabSz="931774">
              <a:lnSpc>
                <a:spcPct val="100000"/>
              </a:lnSpc>
              <a:spcAft>
                <a:spcPts val="0"/>
              </a:spcAft>
              <a:defRPr/>
            </a:pPr>
            <a:r>
              <a:rPr lang="pt-PT" dirty="0" smtClean="0"/>
              <a:t>11- </a:t>
            </a:r>
            <a:r>
              <a:rPr lang="pt-PT" dirty="0" err="1" smtClean="0"/>
              <a:t>SandroPereira.NameValueToHierarchical</a:t>
            </a:r>
            <a:endParaRPr lang="pt-PT" dirty="0" smtClean="0"/>
          </a:p>
          <a:p>
            <a:pPr defTabSz="931774">
              <a:lnSpc>
                <a:spcPct val="100000"/>
              </a:lnSpc>
              <a:spcAft>
                <a:spcPts val="0"/>
              </a:spcAft>
              <a:defRPr/>
            </a:pPr>
            <a:r>
              <a:rPr lang="pt-PT" dirty="0" err="1" smtClean="0"/>
              <a:t>CommonMappingLogicConstructs</a:t>
            </a:r>
            <a:endParaRPr lang="pt-PT"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368576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FA1B9A7-0CE4-4215-A63D-58FB8DC9691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674308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58A610-1E6A-4304-BC05-570DCBF01AA5}"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028565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smtClean="0"/>
          </a:p>
        </p:txBody>
      </p:sp>
      <p:sp>
        <p:nvSpPr>
          <p:cNvPr id="4" name="Slide Number Placeholder 3"/>
          <p:cNvSpPr>
            <a:spLocks noGrp="1"/>
          </p:cNvSpPr>
          <p:nvPr>
            <p:ph type="sldNum" sz="quarter" idx="10"/>
          </p:nvPr>
        </p:nvSpPr>
        <p:spPr/>
        <p:txBody>
          <a:bodyPr/>
          <a:lstStyle/>
          <a:p>
            <a:fld id="{4A3EE754-1482-4D08-B801-58AD7081021E}" type="slidenum">
              <a:rPr lang="pt-PT" smtClean="0"/>
              <a:t>5</a:t>
            </a:fld>
            <a:endParaRPr lang="pt-PT"/>
          </a:p>
        </p:txBody>
      </p:sp>
    </p:spTree>
    <p:extLst>
      <p:ext uri="{BB962C8B-B14F-4D97-AF65-F5344CB8AC3E}">
        <p14:creationId xmlns:p14="http://schemas.microsoft.com/office/powerpoint/2010/main" val="4101537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25656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E823299-9862-46BA-BD8C-766AB504471E}"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15287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003273-36BE-4EB7-8B64-10480837B801}"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3044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4CB197-4FEF-4D66-835D-BE93AA7EE2AC}"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915890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t>Click to edit Master title style</a:t>
            </a:r>
            <a:endParaRPr lang="en-US" sz="4800" dirty="0"/>
          </a:p>
        </p:txBody>
      </p:sp>
    </p:spTree>
    <p:extLst>
      <p:ext uri="{BB962C8B-B14F-4D97-AF65-F5344CB8AC3E}">
        <p14:creationId xmlns:p14="http://schemas.microsoft.com/office/powerpoint/2010/main" val="108032785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350423218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pt-PT"/>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2646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2646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7" name="Date Placeholder 6"/>
          <p:cNvSpPr>
            <a:spLocks noGrp="1"/>
          </p:cNvSpPr>
          <p:nvPr>
            <p:ph type="dt" sz="half" idx="10"/>
          </p:nvPr>
        </p:nvSpPr>
        <p:spPr>
          <a:xfrm>
            <a:off x="855008" y="6482889"/>
            <a:ext cx="2798207" cy="372394"/>
          </a:xfrm>
          <a:prstGeom prst="rect">
            <a:avLst/>
          </a:prstGeom>
        </p:spPr>
        <p:txBody>
          <a:bodyPr/>
          <a:lstStyle/>
          <a:p>
            <a:fld id="{C9365370-EE55-46AB-823F-339E42F44E35}" type="datetimeFigureOut">
              <a:rPr lang="pt-PT" smtClean="0"/>
              <a:t>28/10/2013</a:t>
            </a:fld>
            <a:endParaRPr lang="pt-PT"/>
          </a:p>
        </p:txBody>
      </p:sp>
      <p:sp>
        <p:nvSpPr>
          <p:cNvPr id="8" name="Footer Placeholder 7"/>
          <p:cNvSpPr>
            <a:spLocks noGrp="1"/>
          </p:cNvSpPr>
          <p:nvPr>
            <p:ph type="ftr" sz="quarter" idx="11"/>
          </p:nvPr>
        </p:nvSpPr>
        <p:spPr>
          <a:xfrm>
            <a:off x="4119583" y="6482889"/>
            <a:ext cx="4197310" cy="372394"/>
          </a:xfrm>
          <a:prstGeom prst="rect">
            <a:avLst/>
          </a:prstGeom>
        </p:spPr>
        <p:txBody>
          <a:bodyPr/>
          <a:lstStyle/>
          <a:p>
            <a:endParaRPr lang="pt-PT"/>
          </a:p>
        </p:txBody>
      </p:sp>
      <p:sp>
        <p:nvSpPr>
          <p:cNvPr id="9" name="Slide Number Placeholder 8"/>
          <p:cNvSpPr>
            <a:spLocks noGrp="1"/>
          </p:cNvSpPr>
          <p:nvPr>
            <p:ph type="sldNum" sz="quarter" idx="12"/>
          </p:nvPr>
        </p:nvSpPr>
        <p:spPr>
          <a:xfrm>
            <a:off x="8783260" y="6482889"/>
            <a:ext cx="2798207" cy="372394"/>
          </a:xfrm>
          <a:prstGeom prst="rect">
            <a:avLst/>
          </a:prstGeom>
        </p:spPr>
        <p:txBody>
          <a:bodyPr/>
          <a:lstStyle/>
          <a:p>
            <a:fld id="{F12731BF-2AEF-4D1A-A135-D23727E27F7C}" type="slidenum">
              <a:rPr lang="pt-PT" smtClean="0"/>
              <a:t>‹#›</a:t>
            </a:fld>
            <a:endParaRPr lang="pt-PT"/>
          </a:p>
        </p:txBody>
      </p:sp>
    </p:spTree>
    <p:extLst>
      <p:ext uri="{BB962C8B-B14F-4D97-AF65-F5344CB8AC3E}">
        <p14:creationId xmlns:p14="http://schemas.microsoft.com/office/powerpoint/2010/main" val="17705503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95244403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06"/>
            <a:ext cx="12436475" cy="7051743"/>
          </a:xfrm>
          <a:prstGeom prst="rect">
            <a:avLst/>
          </a:prstGeom>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8" name="TextBox 3"/>
          <p:cNvSpPr txBox="1"/>
          <p:nvPr userDrawn="1"/>
        </p:nvSpPr>
        <p:spPr>
          <a:xfrm>
            <a:off x="204527" y="77799"/>
            <a:ext cx="7467600" cy="904863"/>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4400" dirty="0" smtClean="0">
                <a:gradFill>
                  <a:gsLst>
                    <a:gs pos="2917">
                      <a:schemeClr val="bg1"/>
                    </a:gs>
                    <a:gs pos="30000">
                      <a:schemeClr val="bg1"/>
                    </a:gs>
                  </a:gsLst>
                  <a:lin ang="5400000" scaled="0"/>
                </a:gradFill>
                <a:latin typeface="+mj-lt"/>
              </a:rPr>
              <a:t>BizTalk Summit 2013</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063753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IT MANAGERS</a:t>
            </a:r>
          </a:p>
        </p:txBody>
      </p:sp>
    </p:spTree>
    <p:extLst>
      <p:ext uri="{BB962C8B-B14F-4D97-AF65-F5344CB8AC3E}">
        <p14:creationId xmlns:p14="http://schemas.microsoft.com/office/powerpoint/2010/main" val="96634063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smtClean="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smtClean="0"/>
              <a:t>Título</a:t>
            </a:r>
            <a:r>
              <a:rPr lang="en-US" dirty="0" smtClean="0"/>
              <a:t> </a:t>
            </a:r>
            <a:r>
              <a:rPr lang="en-US" dirty="0" err="1" smtClean="0"/>
              <a:t>Sessão</a:t>
            </a:r>
            <a:r>
              <a:rPr lang="en-US" dirty="0" smtClean="0"/>
              <a:t> | IT MANAGERS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12710134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37051246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smtClean="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smtClean="0"/>
              <a:t>Título</a:t>
            </a:r>
            <a:r>
              <a:rPr lang="en-US" dirty="0" smtClean="0"/>
              <a:t> </a:t>
            </a:r>
            <a:r>
              <a:rPr lang="en-US" dirty="0" err="1" smtClean="0"/>
              <a:t>Sessão</a:t>
            </a:r>
            <a:r>
              <a:rPr lang="en-US" dirty="0" smtClean="0"/>
              <a:t> | WEB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75785759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smtClean="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89127403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405772264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smtClean="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smtClean="0">
                <a:solidFill>
                  <a:srgbClr val="A5A5A5"/>
                </a:solidFill>
                <a:latin typeface="Segoe UI Light" pitchFamily="34" charset="0"/>
              </a:rPr>
              <a:t>Orador</a:t>
            </a:r>
            <a:endParaRPr lang="pt-PT" dirty="0" smtClean="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smtClean="0"/>
              <a:t>Título</a:t>
            </a:r>
            <a:r>
              <a:rPr lang="en-US" dirty="0" smtClean="0"/>
              <a:t> </a:t>
            </a:r>
            <a:r>
              <a:rPr lang="en-US" dirty="0" err="1" smtClean="0"/>
              <a:t>Sessão</a:t>
            </a:r>
            <a:r>
              <a:rPr lang="en-US" dirty="0" smtClean="0"/>
              <a:t> | ARQUITECTOS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0183518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264162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21277400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390600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425205872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2853796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767530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6080799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100127518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5501863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3113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6660717"/>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50048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62433749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10"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10" Type="http://schemas.openxmlformats.org/officeDocument/2006/relationships/theme" Target="../theme/theme4.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195" r:id="rId32"/>
    <p:sldLayoutId id="2147484230" r:id="rId33"/>
    <p:sldLayoutId id="2147484231" r:id="rId34"/>
    <p:sldLayoutId id="2147484232"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10/28/2013</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iming>
    <p:tnLst>
      <p:par>
        <p:cTn id="1" dur="indefinite" restart="never" nodeType="tmRoot"/>
      </p:par>
    </p:tnLst>
  </p:timing>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28/10/2013</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28/10/2013</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772212065"/>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btsmapextutilitypack.codeplex.com/" TargetMode="External"/><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2.xml"/><Relationship Id="rId1" Type="http://schemas.openxmlformats.org/officeDocument/2006/relationships/themeOverride" Target="../theme/themeOverride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19.png"/><Relationship Id="rId4" Type="http://schemas.openxmlformats.org/officeDocument/2006/relationships/image" Target="../media/image18.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hyperlink" Target="http://www.devscope.net/" TargetMode="External"/><Relationship Id="rId5" Type="http://schemas.openxmlformats.org/officeDocument/2006/relationships/image" Target="../media/image54.jp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3.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BizTalk Mapping Patterns and Best Practices </a:t>
            </a:r>
            <a:r>
              <a:rPr lang="en-GB" sz="5400" dirty="0"/>
              <a:t/>
            </a:r>
            <a:br>
              <a:rPr lang="en-GB" sz="5400" dirty="0"/>
            </a:br>
            <a:endParaRPr lang="pt-PT" sz="5400" dirty="0"/>
          </a:p>
        </p:txBody>
      </p:sp>
      <p:sp>
        <p:nvSpPr>
          <p:cNvPr id="3" name="Text Placeholder 2"/>
          <p:cNvSpPr>
            <a:spLocks noGrp="1"/>
          </p:cNvSpPr>
          <p:nvPr>
            <p:ph type="body" sz="quarter" idx="14"/>
          </p:nvPr>
        </p:nvSpPr>
        <p:spPr/>
        <p:txBody>
          <a:bodyPr/>
          <a:lstStyle/>
          <a:p>
            <a:r>
              <a:rPr lang="en-US" b="1" dirty="0" smtClean="0"/>
              <a:t>Sandro </a:t>
            </a:r>
            <a:r>
              <a:rPr lang="en-US" b="1" dirty="0"/>
              <a:t>Pereira</a:t>
            </a:r>
          </a:p>
          <a:p>
            <a:r>
              <a:rPr lang="en-US" dirty="0"/>
              <a:t>Senior Software Developer </a:t>
            </a:r>
          </a:p>
          <a:p>
            <a:r>
              <a:rPr lang="en-US" dirty="0"/>
              <a:t>Microsoft Integration MVP</a:t>
            </a:r>
          </a:p>
          <a:p>
            <a:endParaRPr lang="pt-PT" dirty="0"/>
          </a:p>
        </p:txBody>
      </p:sp>
      <p:sp>
        <p:nvSpPr>
          <p:cNvPr id="5" name="Title 1"/>
          <p:cNvSpPr txBox="1">
            <a:spLocks/>
          </p:cNvSpPr>
          <p:nvPr/>
        </p:nvSpPr>
        <p:spPr>
          <a:xfrm>
            <a:off x="7730405" y="4579221"/>
            <a:ext cx="5544616" cy="57606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b="1" dirty="0">
                <a:solidFill>
                  <a:schemeClr val="bg1"/>
                </a:solidFill>
              </a:rPr>
              <a:t>Bouvet BizTalk Innovation Day 2013</a:t>
            </a:r>
          </a:p>
        </p:txBody>
      </p:sp>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Basic and Complex Map Links</a:t>
            </a:r>
            <a:endParaRPr lang="pt-PT" dirty="0"/>
          </a:p>
        </p:txBody>
      </p:sp>
      <p:graphicFrame>
        <p:nvGraphicFramePr>
          <p:cNvPr id="4" name="Group 2"/>
          <p:cNvGraphicFramePr>
            <a:graphicFrameLocks noGrp="1"/>
          </p:cNvGraphicFramePr>
          <p:nvPr>
            <p:extLst>
              <p:ext uri="{D42A27DB-BD31-4B8C-83A1-F6EECF244321}">
                <p14:modId xmlns:p14="http://schemas.microsoft.com/office/powerpoint/2010/main" val="2229727983"/>
              </p:ext>
            </p:extLst>
          </p:nvPr>
        </p:nvGraphicFramePr>
        <p:xfrm>
          <a:off x="1817688" y="1403350"/>
          <a:ext cx="8551862" cy="5302251"/>
        </p:xfrm>
        <a:graphic>
          <a:graphicData uri="http://schemas.openxmlformats.org/drawingml/2006/table">
            <a:tbl>
              <a:tblPr/>
              <a:tblGrid>
                <a:gridCol w="3984625"/>
                <a:gridCol w="4567237"/>
              </a:tblGrid>
              <a:tr h="474663">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kern="1200" cap="none" normalizeH="0" baseline="0" dirty="0" smtClean="0">
                          <a:ln>
                            <a:noFill/>
                          </a:ln>
                          <a:solidFill>
                            <a:schemeClr val="bg1"/>
                          </a:solidFill>
                          <a:effectLst/>
                          <a:latin typeface="Segoe UI Light (Headings)"/>
                          <a:ea typeface="+mn-ea"/>
                          <a:cs typeface="+mn-cs"/>
                        </a:rPr>
                        <a:t>Mapping Operation</a:t>
                      </a:r>
                    </a:p>
                  </a:txBody>
                  <a:tcPr anchor="ctr"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solidFill>
                      <a:srgbClr val="0072C6"/>
                    </a:solidFill>
                  </a:tcPr>
                </a:tc>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kern="1200" cap="none" normalizeH="0" baseline="0" dirty="0" smtClean="0">
                          <a:ln>
                            <a:noFill/>
                          </a:ln>
                          <a:solidFill>
                            <a:schemeClr val="bg1"/>
                          </a:solidFill>
                          <a:effectLst/>
                          <a:latin typeface="Segoe UI Light (Headings)"/>
                          <a:ea typeface="+mn-ea"/>
                          <a:cs typeface="+mn-cs"/>
                        </a:rPr>
                        <a:t>Usage</a:t>
                      </a:r>
                    </a:p>
                  </a:txBody>
                  <a:tcPr anchor="ctr"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solidFill>
                      <a:srgbClr val="0072C6"/>
                    </a:solidFill>
                  </a:tcPr>
                </a:tc>
              </a:tr>
              <a:tr h="2384425">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i="0" u="none" strike="noStrike" kern="1200" cap="none" normalizeH="0" baseline="0" dirty="0" smtClean="0">
                          <a:ln>
                            <a:noFill/>
                          </a:ln>
                          <a:solidFill>
                            <a:schemeClr val="tx1"/>
                          </a:solidFill>
                          <a:effectLst/>
                          <a:latin typeface="+mj-lt"/>
                          <a:ea typeface="+mn-ea"/>
                          <a:cs typeface="+mn-cs"/>
                        </a:rPr>
                        <a:t>Basic</a:t>
                      </a:r>
                    </a:p>
                  </a:txBody>
                  <a:tcPr anchor="b"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noFill/>
                  </a:tcPr>
                </a:tc>
                <a:tc>
                  <a:txBody>
                    <a:bodyPr/>
                    <a:lstStyle/>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kern="1200" cap="none" normalizeH="0" baseline="0" dirty="0" smtClean="0">
                          <a:ln>
                            <a:noFill/>
                          </a:ln>
                          <a:solidFill>
                            <a:schemeClr val="tx1"/>
                          </a:solidFill>
                          <a:effectLst/>
                          <a:latin typeface="+mj-lt"/>
                          <a:ea typeface="+mn-ea"/>
                          <a:cs typeface="+mn-cs"/>
                        </a:rPr>
                        <a:t>Most common type of mapping</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kern="1200" cap="none" normalizeH="0" baseline="0" dirty="0" smtClean="0">
                          <a:ln>
                            <a:noFill/>
                          </a:ln>
                          <a:solidFill>
                            <a:schemeClr val="tx1"/>
                          </a:solidFill>
                          <a:effectLst/>
                          <a:latin typeface="+mj-lt"/>
                          <a:ea typeface="+mn-ea"/>
                          <a:cs typeface="+mn-cs"/>
                        </a:rPr>
                        <a:t>Values simply copied from input message to output message</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kern="1200" cap="none" normalizeH="0" baseline="0" dirty="0" smtClean="0">
                          <a:ln>
                            <a:noFill/>
                          </a:ln>
                          <a:solidFill>
                            <a:schemeClr val="tx1"/>
                          </a:solidFill>
                          <a:effectLst/>
                          <a:latin typeface="+mj-lt"/>
                          <a:ea typeface="+mn-ea"/>
                          <a:cs typeface="+mn-cs"/>
                        </a:rPr>
                        <a:t>Supports most types of transformations and translations</a:t>
                      </a:r>
                    </a:p>
                  </a:txBody>
                  <a:tcPr anchor="ctr"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solidFill>
                      <a:schemeClr val="bg1"/>
                    </a:solidFill>
                  </a:tcPr>
                </a:tc>
              </a:tr>
              <a:tr h="2443163">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kern="1200" cap="none" normalizeH="0" baseline="0" dirty="0" smtClean="0">
                          <a:ln>
                            <a:noFill/>
                          </a:ln>
                          <a:solidFill>
                            <a:schemeClr val="tx1"/>
                          </a:solidFill>
                          <a:effectLst/>
                          <a:latin typeface="+mj-lt"/>
                          <a:ea typeface="+mn-ea"/>
                          <a:cs typeface="+mn-cs"/>
                        </a:rPr>
                        <a:t>Complex</a:t>
                      </a:r>
                    </a:p>
                  </a:txBody>
                  <a:tcPr anchor="b"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noFill/>
                  </a:tcPr>
                </a:tc>
                <a:tc>
                  <a:txBody>
                    <a:bodyPr/>
                    <a:lstStyle/>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kern="1200" cap="none" normalizeH="0" baseline="0" dirty="0" smtClean="0">
                          <a:ln>
                            <a:noFill/>
                          </a:ln>
                          <a:solidFill>
                            <a:schemeClr val="tx1"/>
                          </a:solidFill>
                          <a:effectLst/>
                          <a:latin typeface="+mj-lt"/>
                          <a:ea typeface="+mn-ea"/>
                          <a:cs typeface="+mn-cs"/>
                        </a:rPr>
                        <a:t>Records can occur multiple times for a single message (looping)</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kern="1200" cap="none" normalizeH="0" baseline="0" dirty="0" smtClean="0">
                          <a:ln>
                            <a:noFill/>
                          </a:ln>
                          <a:solidFill>
                            <a:schemeClr val="tx1"/>
                          </a:solidFill>
                          <a:effectLst/>
                          <a:latin typeface="+mj-lt"/>
                          <a:ea typeface="+mn-ea"/>
                          <a:cs typeface="+mn-cs"/>
                        </a:rPr>
                        <a:t>Source schema must specify repeating element</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kern="1200" cap="none" normalizeH="0" baseline="0" dirty="0" smtClean="0">
                          <a:ln>
                            <a:noFill/>
                          </a:ln>
                          <a:solidFill>
                            <a:schemeClr val="tx1"/>
                          </a:solidFill>
                          <a:effectLst/>
                          <a:latin typeface="+mj-lt"/>
                          <a:ea typeface="+mn-ea"/>
                          <a:cs typeface="+mn-cs"/>
                        </a:rPr>
                        <a:t>Compiler will automatically generate an XSLT for-each loop</a:t>
                      </a:r>
                    </a:p>
                  </a:txBody>
                  <a:tcPr anchor="ctr"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solidFill>
                      <a:schemeClr val="bg1"/>
                    </a:solidFill>
                  </a:tcPr>
                </a:tc>
              </a:tr>
            </a:tbl>
          </a:graphicData>
        </a:graphic>
      </p:graphicFrame>
      <p:sp>
        <p:nvSpPr>
          <p:cNvPr id="5" name="AutoShape 17"/>
          <p:cNvSpPr>
            <a:spLocks noChangeArrowheads="1"/>
          </p:cNvSpPr>
          <p:nvPr/>
        </p:nvSpPr>
        <p:spPr bwMode="auto">
          <a:xfrm>
            <a:off x="3885896" y="2011363"/>
            <a:ext cx="1657020" cy="1919287"/>
          </a:xfrm>
          <a:prstGeom prst="roundRect">
            <a:avLst>
              <a:gd name="adj" fmla="val 4167"/>
            </a:avLst>
          </a:prstGeom>
          <a:solidFill>
            <a:sysClr val="window" lastClr="FFFFFF"/>
          </a:solidFill>
          <a:ln w="19050" cap="flat" cmpd="sng" algn="ctr">
            <a:solidFill>
              <a:srgbClr val="4472C4"/>
            </a:solidFill>
            <a:prstDash val="solid"/>
            <a:miter lim="800000"/>
            <a:headEnd/>
            <a:tailEnd/>
          </a:ln>
          <a:effectLst/>
        </p:spPr>
        <p:txBody>
          <a:bodyPr anchor="ctr"/>
          <a:lstStyle/>
          <a:p>
            <a:pPr marL="177800" indent="-177800" defTabSz="914400">
              <a:lnSpc>
                <a:spcPct val="90000"/>
              </a:lnSpc>
              <a:spcBef>
                <a:spcPct val="40000"/>
              </a:spcBef>
              <a:buSzPct val="85000"/>
            </a:pPr>
            <a:endParaRPr lang="en-US" kern="0">
              <a:solidFill>
                <a:prstClr val="black"/>
              </a:solidFill>
              <a:latin typeface="Calibri" panose="020F0502020204030204"/>
            </a:endParaRPr>
          </a:p>
        </p:txBody>
      </p:sp>
      <p:grpSp>
        <p:nvGrpSpPr>
          <p:cNvPr id="6" name="Group 18"/>
          <p:cNvGrpSpPr>
            <a:grpSpLocks/>
          </p:cNvGrpSpPr>
          <p:nvPr/>
        </p:nvGrpSpPr>
        <p:grpSpPr bwMode="auto">
          <a:xfrm>
            <a:off x="3872866" y="2074864"/>
            <a:ext cx="1617663" cy="1522413"/>
            <a:chOff x="1486" y="1057"/>
            <a:chExt cx="1019" cy="959"/>
          </a:xfrm>
        </p:grpSpPr>
        <p:grpSp>
          <p:nvGrpSpPr>
            <p:cNvPr id="7" name="Group 19"/>
            <p:cNvGrpSpPr>
              <a:grpSpLocks/>
            </p:cNvGrpSpPr>
            <p:nvPr/>
          </p:nvGrpSpPr>
          <p:grpSpPr bwMode="auto">
            <a:xfrm flipH="1">
              <a:off x="2279" y="1064"/>
              <a:ext cx="115" cy="144"/>
              <a:chOff x="2313" y="1620"/>
              <a:chExt cx="246" cy="324"/>
            </a:xfrm>
          </p:grpSpPr>
          <p:sp>
            <p:nvSpPr>
              <p:cNvPr id="64" name="AutoShape 20"/>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65" name="Line 21"/>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600"/>
              </a:p>
            </p:txBody>
          </p:sp>
          <p:sp>
            <p:nvSpPr>
              <p:cNvPr id="66" name="Line 22"/>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600"/>
              </a:p>
            </p:txBody>
          </p:sp>
          <p:sp>
            <p:nvSpPr>
              <p:cNvPr id="67" name="Line 23"/>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600"/>
              </a:p>
            </p:txBody>
          </p:sp>
          <p:sp>
            <p:nvSpPr>
              <p:cNvPr id="68" name="Line 24"/>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600"/>
              </a:p>
            </p:txBody>
          </p:sp>
          <p:sp>
            <p:nvSpPr>
              <p:cNvPr id="69" name="Line 25"/>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600"/>
              </a:p>
            </p:txBody>
          </p:sp>
        </p:grpSp>
        <p:sp>
          <p:nvSpPr>
            <p:cNvPr id="8" name="Text Box 26"/>
            <p:cNvSpPr txBox="1">
              <a:spLocks noChangeArrowheads="1"/>
            </p:cNvSpPr>
            <p:nvPr/>
          </p:nvSpPr>
          <p:spPr bwMode="auto">
            <a:xfrm>
              <a:off x="1978" y="1057"/>
              <a:ext cx="328" cy="154"/>
            </a:xfrm>
            <a:prstGeom prst="rect">
              <a:avLst/>
            </a:prstGeom>
            <a:noFill/>
            <a:ln w="9525" algn="ctr">
              <a:noFill/>
              <a:miter lim="800000"/>
              <a:headEnd/>
              <a:tailEnd/>
            </a:ln>
          </p:spPr>
          <p:txBody>
            <a:bodyPr wrap="none">
              <a:spAutoFit/>
            </a:bodyPr>
            <a:lstStyle/>
            <a:p>
              <a:pPr algn="r">
                <a:lnSpc>
                  <a:spcPct val="90000"/>
                </a:lnSpc>
                <a:spcBef>
                  <a:spcPct val="40000"/>
                </a:spcBef>
              </a:pPr>
              <a:r>
                <a:rPr lang="en-US" sz="1100"/>
                <a:t>Order</a:t>
              </a:r>
            </a:p>
          </p:txBody>
        </p:sp>
        <p:grpSp>
          <p:nvGrpSpPr>
            <p:cNvPr id="9" name="Group 27"/>
            <p:cNvGrpSpPr>
              <a:grpSpLocks/>
            </p:cNvGrpSpPr>
            <p:nvPr/>
          </p:nvGrpSpPr>
          <p:grpSpPr bwMode="auto">
            <a:xfrm flipH="1">
              <a:off x="2124" y="1220"/>
              <a:ext cx="115" cy="144"/>
              <a:chOff x="883" y="1396"/>
              <a:chExt cx="115" cy="144"/>
            </a:xfrm>
          </p:grpSpPr>
          <p:sp>
            <p:nvSpPr>
              <p:cNvPr id="57" name="AutoShape 2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58" name="Line 2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59" name="Line 3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60" name="Line 3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61" name="Line 3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62" name="Line 3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63" name="Line 3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10" name="Text Box 35"/>
            <p:cNvSpPr txBox="1">
              <a:spLocks noChangeArrowheads="1"/>
            </p:cNvSpPr>
            <p:nvPr/>
          </p:nvSpPr>
          <p:spPr bwMode="auto">
            <a:xfrm>
              <a:off x="1540" y="1206"/>
              <a:ext cx="619" cy="154"/>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err="1"/>
                <a:t>PO_Number</a:t>
              </a:r>
              <a:endParaRPr lang="en-US" sz="1100" dirty="0"/>
            </a:p>
          </p:txBody>
        </p:sp>
        <p:grpSp>
          <p:nvGrpSpPr>
            <p:cNvPr id="11" name="Group 36"/>
            <p:cNvGrpSpPr>
              <a:grpSpLocks/>
            </p:cNvGrpSpPr>
            <p:nvPr/>
          </p:nvGrpSpPr>
          <p:grpSpPr bwMode="auto">
            <a:xfrm>
              <a:off x="2447" y="1108"/>
              <a:ext cx="58" cy="58"/>
              <a:chOff x="834" y="1956"/>
              <a:chExt cx="58" cy="58"/>
            </a:xfrm>
          </p:grpSpPr>
          <p:sp>
            <p:nvSpPr>
              <p:cNvPr id="55" name="Rectangle 37"/>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600"/>
              </a:p>
            </p:txBody>
          </p:sp>
          <p:sp>
            <p:nvSpPr>
              <p:cNvPr id="56" name="Line 38"/>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600"/>
              </a:p>
            </p:txBody>
          </p:sp>
        </p:grpSp>
        <p:grpSp>
          <p:nvGrpSpPr>
            <p:cNvPr id="12" name="Group 39"/>
            <p:cNvGrpSpPr>
              <a:grpSpLocks/>
            </p:cNvGrpSpPr>
            <p:nvPr/>
          </p:nvGrpSpPr>
          <p:grpSpPr bwMode="auto">
            <a:xfrm flipH="1">
              <a:off x="2124" y="1384"/>
              <a:ext cx="115" cy="144"/>
              <a:chOff x="883" y="1396"/>
              <a:chExt cx="115" cy="144"/>
            </a:xfrm>
          </p:grpSpPr>
          <p:sp>
            <p:nvSpPr>
              <p:cNvPr id="48" name="AutoShape 4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49" name="Line 4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50" name="Line 4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51" name="Line 4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52" name="Line 4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53" name="Line 4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54" name="Line 4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13" name="Text Box 47"/>
            <p:cNvSpPr txBox="1">
              <a:spLocks noChangeArrowheads="1"/>
            </p:cNvSpPr>
            <p:nvPr/>
          </p:nvSpPr>
          <p:spPr bwMode="auto">
            <a:xfrm>
              <a:off x="1536" y="1370"/>
              <a:ext cx="623" cy="154"/>
            </a:xfrm>
            <a:prstGeom prst="rect">
              <a:avLst/>
            </a:prstGeom>
            <a:noFill/>
            <a:ln w="9525" algn="ctr">
              <a:noFill/>
              <a:miter lim="800000"/>
              <a:headEnd/>
              <a:tailEnd/>
            </a:ln>
          </p:spPr>
          <p:txBody>
            <a:bodyPr>
              <a:spAutoFit/>
            </a:bodyPr>
            <a:lstStyle/>
            <a:p>
              <a:pPr algn="r">
                <a:lnSpc>
                  <a:spcPct val="90000"/>
                </a:lnSpc>
                <a:spcBef>
                  <a:spcPct val="40000"/>
                </a:spcBef>
              </a:pPr>
              <a:r>
                <a:rPr lang="en-US" sz="1100"/>
                <a:t>Date</a:t>
              </a:r>
            </a:p>
          </p:txBody>
        </p:sp>
        <p:sp>
          <p:nvSpPr>
            <p:cNvPr id="14" name="Line 48"/>
            <p:cNvSpPr>
              <a:spLocks noChangeShapeType="1"/>
            </p:cNvSpPr>
            <p:nvPr/>
          </p:nvSpPr>
          <p:spPr bwMode="auto">
            <a:xfrm>
              <a:off x="2337" y="1222"/>
              <a:ext cx="2" cy="735"/>
            </a:xfrm>
            <a:prstGeom prst="line">
              <a:avLst/>
            </a:prstGeom>
            <a:noFill/>
            <a:ln w="12700" cap="rnd">
              <a:solidFill>
                <a:srgbClr val="4D4D4D"/>
              </a:solidFill>
              <a:prstDash val="sysDot"/>
              <a:round/>
              <a:headEnd/>
              <a:tailEnd/>
            </a:ln>
          </p:spPr>
          <p:txBody>
            <a:bodyPr wrap="none" anchor="ctr"/>
            <a:lstStyle/>
            <a:p>
              <a:endParaRPr lang="en-US" sz="1600"/>
            </a:p>
          </p:txBody>
        </p:sp>
        <p:sp>
          <p:nvSpPr>
            <p:cNvPr id="15" name="Line 49"/>
            <p:cNvSpPr>
              <a:spLocks noChangeShapeType="1"/>
            </p:cNvSpPr>
            <p:nvPr/>
          </p:nvSpPr>
          <p:spPr bwMode="auto">
            <a:xfrm flipH="1">
              <a:off x="2404" y="1138"/>
              <a:ext cx="37" cy="1"/>
            </a:xfrm>
            <a:prstGeom prst="line">
              <a:avLst/>
            </a:prstGeom>
            <a:noFill/>
            <a:ln w="12700" cap="rnd">
              <a:solidFill>
                <a:srgbClr val="4D4D4D"/>
              </a:solidFill>
              <a:prstDash val="sysDot"/>
              <a:round/>
              <a:headEnd/>
              <a:tailEnd/>
            </a:ln>
          </p:spPr>
          <p:txBody>
            <a:bodyPr wrap="none" anchor="ctr"/>
            <a:lstStyle/>
            <a:p>
              <a:endParaRPr lang="en-US" sz="1600"/>
            </a:p>
          </p:txBody>
        </p:sp>
        <p:sp>
          <p:nvSpPr>
            <p:cNvPr id="16" name="Line 50"/>
            <p:cNvSpPr>
              <a:spLocks noChangeShapeType="1"/>
            </p:cNvSpPr>
            <p:nvPr/>
          </p:nvSpPr>
          <p:spPr bwMode="auto">
            <a:xfrm>
              <a:off x="2257" y="1294"/>
              <a:ext cx="79"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17" name="Line 51"/>
            <p:cNvSpPr>
              <a:spLocks noChangeShapeType="1"/>
            </p:cNvSpPr>
            <p:nvPr/>
          </p:nvSpPr>
          <p:spPr bwMode="auto">
            <a:xfrm>
              <a:off x="2257" y="1456"/>
              <a:ext cx="79" cy="0"/>
            </a:xfrm>
            <a:prstGeom prst="line">
              <a:avLst/>
            </a:prstGeom>
            <a:noFill/>
            <a:ln w="12700" cap="rnd">
              <a:solidFill>
                <a:srgbClr val="4D4D4D"/>
              </a:solidFill>
              <a:prstDash val="sysDot"/>
              <a:round/>
              <a:headEnd/>
              <a:tailEnd/>
            </a:ln>
          </p:spPr>
          <p:txBody>
            <a:bodyPr wrap="none" anchor="ctr"/>
            <a:lstStyle/>
            <a:p>
              <a:endParaRPr lang="en-US" sz="1600"/>
            </a:p>
          </p:txBody>
        </p:sp>
        <p:grpSp>
          <p:nvGrpSpPr>
            <p:cNvPr id="18" name="Group 52"/>
            <p:cNvGrpSpPr>
              <a:grpSpLocks/>
            </p:cNvGrpSpPr>
            <p:nvPr/>
          </p:nvGrpSpPr>
          <p:grpSpPr bwMode="auto">
            <a:xfrm flipH="1">
              <a:off x="2124" y="1548"/>
              <a:ext cx="115" cy="144"/>
              <a:chOff x="883" y="1396"/>
              <a:chExt cx="115" cy="144"/>
            </a:xfrm>
          </p:grpSpPr>
          <p:sp>
            <p:nvSpPr>
              <p:cNvPr id="41" name="AutoShape 5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42" name="Line 5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43" name="Line 5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44" name="Line 5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45" name="Line 5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46" name="Line 5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47" name="Line 5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19" name="Text Box 60"/>
            <p:cNvSpPr txBox="1">
              <a:spLocks noChangeArrowheads="1"/>
            </p:cNvSpPr>
            <p:nvPr/>
          </p:nvSpPr>
          <p:spPr bwMode="auto">
            <a:xfrm>
              <a:off x="1546" y="1534"/>
              <a:ext cx="613" cy="154"/>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err="1"/>
                <a:t>Item_No</a:t>
              </a:r>
              <a:endParaRPr lang="en-US" sz="1100" dirty="0"/>
            </a:p>
          </p:txBody>
        </p:sp>
        <p:sp>
          <p:nvSpPr>
            <p:cNvPr id="20" name="Line 61"/>
            <p:cNvSpPr>
              <a:spLocks noChangeShapeType="1"/>
            </p:cNvSpPr>
            <p:nvPr/>
          </p:nvSpPr>
          <p:spPr bwMode="auto">
            <a:xfrm>
              <a:off x="2259" y="1620"/>
              <a:ext cx="79" cy="0"/>
            </a:xfrm>
            <a:prstGeom prst="line">
              <a:avLst/>
            </a:prstGeom>
            <a:noFill/>
            <a:ln w="12700" cap="rnd">
              <a:solidFill>
                <a:srgbClr val="4D4D4D"/>
              </a:solidFill>
              <a:prstDash val="sysDot"/>
              <a:round/>
              <a:headEnd/>
              <a:tailEnd/>
            </a:ln>
          </p:spPr>
          <p:txBody>
            <a:bodyPr wrap="none" anchor="ctr"/>
            <a:lstStyle/>
            <a:p>
              <a:endParaRPr lang="en-US" sz="1600"/>
            </a:p>
          </p:txBody>
        </p:sp>
        <p:grpSp>
          <p:nvGrpSpPr>
            <p:cNvPr id="21" name="Group 62"/>
            <p:cNvGrpSpPr>
              <a:grpSpLocks/>
            </p:cNvGrpSpPr>
            <p:nvPr/>
          </p:nvGrpSpPr>
          <p:grpSpPr bwMode="auto">
            <a:xfrm flipH="1">
              <a:off x="2124" y="1710"/>
              <a:ext cx="115" cy="144"/>
              <a:chOff x="883" y="1396"/>
              <a:chExt cx="115" cy="144"/>
            </a:xfrm>
          </p:grpSpPr>
          <p:sp>
            <p:nvSpPr>
              <p:cNvPr id="34" name="AutoShape 6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35" name="Line 6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36" name="Line 6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37" name="Line 6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38" name="Line 6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39" name="Line 6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40" name="Line 6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22" name="Text Box 70"/>
            <p:cNvSpPr txBox="1">
              <a:spLocks noChangeArrowheads="1"/>
            </p:cNvSpPr>
            <p:nvPr/>
          </p:nvSpPr>
          <p:spPr bwMode="auto">
            <a:xfrm>
              <a:off x="1547" y="1693"/>
              <a:ext cx="612" cy="154"/>
            </a:xfrm>
            <a:prstGeom prst="rect">
              <a:avLst/>
            </a:prstGeom>
            <a:noFill/>
            <a:ln w="9525" algn="ctr">
              <a:noFill/>
              <a:miter lim="800000"/>
              <a:headEnd/>
              <a:tailEnd/>
            </a:ln>
          </p:spPr>
          <p:txBody>
            <a:bodyPr>
              <a:spAutoFit/>
            </a:bodyPr>
            <a:lstStyle/>
            <a:p>
              <a:pPr algn="r">
                <a:lnSpc>
                  <a:spcPct val="90000"/>
                </a:lnSpc>
                <a:spcBef>
                  <a:spcPct val="40000"/>
                </a:spcBef>
              </a:pPr>
              <a:r>
                <a:rPr lang="en-US" sz="1100"/>
                <a:t>Quantity</a:t>
              </a:r>
            </a:p>
          </p:txBody>
        </p:sp>
        <p:sp>
          <p:nvSpPr>
            <p:cNvPr id="23" name="Line 71"/>
            <p:cNvSpPr>
              <a:spLocks noChangeShapeType="1"/>
            </p:cNvSpPr>
            <p:nvPr/>
          </p:nvSpPr>
          <p:spPr bwMode="auto">
            <a:xfrm>
              <a:off x="2259" y="1782"/>
              <a:ext cx="79" cy="0"/>
            </a:xfrm>
            <a:prstGeom prst="line">
              <a:avLst/>
            </a:prstGeom>
            <a:noFill/>
            <a:ln w="12700" cap="rnd">
              <a:solidFill>
                <a:srgbClr val="4D4D4D"/>
              </a:solidFill>
              <a:prstDash val="sysDot"/>
              <a:round/>
              <a:headEnd/>
              <a:tailEnd/>
            </a:ln>
          </p:spPr>
          <p:txBody>
            <a:bodyPr wrap="none" anchor="ctr"/>
            <a:lstStyle/>
            <a:p>
              <a:endParaRPr lang="en-US" sz="1600"/>
            </a:p>
          </p:txBody>
        </p:sp>
        <p:grpSp>
          <p:nvGrpSpPr>
            <p:cNvPr id="24" name="Group 72"/>
            <p:cNvGrpSpPr>
              <a:grpSpLocks/>
            </p:cNvGrpSpPr>
            <p:nvPr/>
          </p:nvGrpSpPr>
          <p:grpSpPr bwMode="auto">
            <a:xfrm flipH="1">
              <a:off x="2124" y="1872"/>
              <a:ext cx="115" cy="144"/>
              <a:chOff x="883" y="1396"/>
              <a:chExt cx="115" cy="144"/>
            </a:xfrm>
          </p:grpSpPr>
          <p:sp>
            <p:nvSpPr>
              <p:cNvPr id="27" name="AutoShape 7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28" name="Line 7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29" name="Line 7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30" name="Line 7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31" name="Line 7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32" name="Line 7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33" name="Line 7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25" name="Text Box 80"/>
            <p:cNvSpPr txBox="1">
              <a:spLocks noChangeArrowheads="1"/>
            </p:cNvSpPr>
            <p:nvPr/>
          </p:nvSpPr>
          <p:spPr bwMode="auto">
            <a:xfrm>
              <a:off x="1486" y="1855"/>
              <a:ext cx="673" cy="154"/>
            </a:xfrm>
            <a:prstGeom prst="rect">
              <a:avLst/>
            </a:prstGeom>
            <a:noFill/>
            <a:ln w="9525" algn="ctr">
              <a:noFill/>
              <a:miter lim="800000"/>
              <a:headEnd/>
              <a:tailEnd/>
            </a:ln>
          </p:spPr>
          <p:txBody>
            <a:bodyPr wrap="square">
              <a:spAutoFit/>
            </a:bodyPr>
            <a:lstStyle/>
            <a:p>
              <a:pPr algn="r">
                <a:lnSpc>
                  <a:spcPct val="90000"/>
                </a:lnSpc>
                <a:spcBef>
                  <a:spcPct val="40000"/>
                </a:spcBef>
              </a:pPr>
              <a:r>
                <a:rPr lang="en-US" sz="1100" dirty="0" err="1"/>
                <a:t>Order_Status</a:t>
              </a:r>
              <a:endParaRPr lang="en-US" sz="1100" dirty="0"/>
            </a:p>
          </p:txBody>
        </p:sp>
        <p:sp>
          <p:nvSpPr>
            <p:cNvPr id="26" name="Line 81"/>
            <p:cNvSpPr>
              <a:spLocks noChangeShapeType="1"/>
            </p:cNvSpPr>
            <p:nvPr/>
          </p:nvSpPr>
          <p:spPr bwMode="auto">
            <a:xfrm>
              <a:off x="2255" y="1942"/>
              <a:ext cx="79" cy="0"/>
            </a:xfrm>
            <a:prstGeom prst="line">
              <a:avLst/>
            </a:prstGeom>
            <a:noFill/>
            <a:ln w="12700" cap="rnd">
              <a:solidFill>
                <a:srgbClr val="4D4D4D"/>
              </a:solidFill>
              <a:prstDash val="sysDot"/>
              <a:round/>
              <a:headEnd/>
              <a:tailEnd/>
            </a:ln>
          </p:spPr>
          <p:txBody>
            <a:bodyPr wrap="none" anchor="ctr"/>
            <a:lstStyle/>
            <a:p>
              <a:endParaRPr lang="en-US" sz="1600"/>
            </a:p>
          </p:txBody>
        </p:sp>
      </p:grpSp>
      <p:sp>
        <p:nvSpPr>
          <p:cNvPr id="70" name="AutoShape 82"/>
          <p:cNvSpPr>
            <a:spLocks noChangeArrowheads="1"/>
          </p:cNvSpPr>
          <p:nvPr/>
        </p:nvSpPr>
        <p:spPr bwMode="auto">
          <a:xfrm>
            <a:off x="1993900" y="1992313"/>
            <a:ext cx="1649413" cy="1919287"/>
          </a:xfrm>
          <a:prstGeom prst="roundRect">
            <a:avLst>
              <a:gd name="adj" fmla="val 4167"/>
            </a:avLst>
          </a:prstGeom>
          <a:solidFill>
            <a:sysClr val="window" lastClr="FFFFFF"/>
          </a:solidFill>
          <a:ln w="19050" cap="flat" cmpd="sng" algn="ctr">
            <a:solidFill>
              <a:srgbClr val="4472C4"/>
            </a:solidFill>
            <a:prstDash val="solid"/>
            <a:miter lim="800000"/>
            <a:headEnd/>
            <a:tailEnd/>
          </a:ln>
          <a:effectLst/>
        </p:spPr>
        <p:txBody>
          <a:bodyPr anchor="ctr"/>
          <a:lstStyle/>
          <a:p>
            <a:pPr marL="177800" indent="-177800" defTabSz="914400">
              <a:lnSpc>
                <a:spcPct val="90000"/>
              </a:lnSpc>
              <a:spcBef>
                <a:spcPct val="40000"/>
              </a:spcBef>
              <a:buSzPct val="85000"/>
            </a:pPr>
            <a:endParaRPr lang="en-US" kern="0">
              <a:solidFill>
                <a:prstClr val="black"/>
              </a:solidFill>
              <a:latin typeface="Calibri" panose="020F0502020204030204"/>
            </a:endParaRPr>
          </a:p>
        </p:txBody>
      </p:sp>
      <p:grpSp>
        <p:nvGrpSpPr>
          <p:cNvPr id="71" name="Group 83"/>
          <p:cNvGrpSpPr>
            <a:grpSpLocks/>
          </p:cNvGrpSpPr>
          <p:nvPr/>
        </p:nvGrpSpPr>
        <p:grpSpPr bwMode="auto">
          <a:xfrm>
            <a:off x="2505077" y="2816225"/>
            <a:ext cx="709613" cy="244475"/>
            <a:chOff x="826" y="1292"/>
            <a:chExt cx="447" cy="154"/>
          </a:xfrm>
        </p:grpSpPr>
        <p:grpSp>
          <p:nvGrpSpPr>
            <p:cNvPr id="72" name="Group 84"/>
            <p:cNvGrpSpPr>
              <a:grpSpLocks/>
            </p:cNvGrpSpPr>
            <p:nvPr/>
          </p:nvGrpSpPr>
          <p:grpSpPr bwMode="auto">
            <a:xfrm>
              <a:off x="826" y="1294"/>
              <a:ext cx="115" cy="144"/>
              <a:chOff x="883" y="1396"/>
              <a:chExt cx="115" cy="144"/>
            </a:xfrm>
          </p:grpSpPr>
          <p:sp>
            <p:nvSpPr>
              <p:cNvPr id="74" name="AutoShape 8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75" name="Line 8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76" name="Line 8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77" name="Line 8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78" name="Line 8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79" name="Line 9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80" name="Line 9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73" name="Text Box 92"/>
            <p:cNvSpPr txBox="1">
              <a:spLocks noChangeArrowheads="1"/>
            </p:cNvSpPr>
            <p:nvPr/>
          </p:nvSpPr>
          <p:spPr bwMode="auto">
            <a:xfrm>
              <a:off x="913" y="1292"/>
              <a:ext cx="360"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ItemID</a:t>
              </a:r>
            </a:p>
          </p:txBody>
        </p:sp>
      </p:grpSp>
      <p:grpSp>
        <p:nvGrpSpPr>
          <p:cNvPr id="81" name="Group 93"/>
          <p:cNvGrpSpPr>
            <a:grpSpLocks/>
          </p:cNvGrpSpPr>
          <p:nvPr/>
        </p:nvGrpSpPr>
        <p:grpSpPr bwMode="auto">
          <a:xfrm>
            <a:off x="2505076" y="3076575"/>
            <a:ext cx="528638" cy="244475"/>
            <a:chOff x="826" y="1292"/>
            <a:chExt cx="333" cy="154"/>
          </a:xfrm>
        </p:grpSpPr>
        <p:grpSp>
          <p:nvGrpSpPr>
            <p:cNvPr id="82" name="Group 94"/>
            <p:cNvGrpSpPr>
              <a:grpSpLocks/>
            </p:cNvGrpSpPr>
            <p:nvPr/>
          </p:nvGrpSpPr>
          <p:grpSpPr bwMode="auto">
            <a:xfrm>
              <a:off x="826" y="1294"/>
              <a:ext cx="115" cy="144"/>
              <a:chOff x="883" y="1396"/>
              <a:chExt cx="115" cy="144"/>
            </a:xfrm>
          </p:grpSpPr>
          <p:sp>
            <p:nvSpPr>
              <p:cNvPr id="84" name="AutoShape 9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85" name="Line 9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86" name="Line 9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87" name="Line 9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88" name="Line 9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89" name="Line 10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90" name="Line 10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83" name="Text Box 102"/>
            <p:cNvSpPr txBox="1">
              <a:spLocks noChangeArrowheads="1"/>
            </p:cNvSpPr>
            <p:nvPr/>
          </p:nvSpPr>
          <p:spPr bwMode="auto">
            <a:xfrm>
              <a:off x="913" y="1292"/>
              <a:ext cx="246"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Qty</a:t>
              </a:r>
            </a:p>
          </p:txBody>
        </p:sp>
      </p:grpSp>
      <p:grpSp>
        <p:nvGrpSpPr>
          <p:cNvPr id="91" name="Group 103"/>
          <p:cNvGrpSpPr>
            <a:grpSpLocks/>
          </p:cNvGrpSpPr>
          <p:nvPr/>
        </p:nvGrpSpPr>
        <p:grpSpPr bwMode="auto">
          <a:xfrm>
            <a:off x="2505077" y="3336925"/>
            <a:ext cx="849313" cy="244475"/>
            <a:chOff x="826" y="1292"/>
            <a:chExt cx="535" cy="154"/>
          </a:xfrm>
        </p:grpSpPr>
        <p:grpSp>
          <p:nvGrpSpPr>
            <p:cNvPr id="92" name="Group 104"/>
            <p:cNvGrpSpPr>
              <a:grpSpLocks/>
            </p:cNvGrpSpPr>
            <p:nvPr/>
          </p:nvGrpSpPr>
          <p:grpSpPr bwMode="auto">
            <a:xfrm>
              <a:off x="826" y="1294"/>
              <a:ext cx="115" cy="144"/>
              <a:chOff x="883" y="1396"/>
              <a:chExt cx="115" cy="144"/>
            </a:xfrm>
          </p:grpSpPr>
          <p:sp>
            <p:nvSpPr>
              <p:cNvPr id="94" name="AutoShape 10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95" name="Line 10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96" name="Line 10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97" name="Line 10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98" name="Line 10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99" name="Line 11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100" name="Line 11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93" name="Text Box 112"/>
            <p:cNvSpPr txBox="1">
              <a:spLocks noChangeArrowheads="1"/>
            </p:cNvSpPr>
            <p:nvPr/>
          </p:nvSpPr>
          <p:spPr bwMode="auto">
            <a:xfrm>
              <a:off x="913" y="1292"/>
              <a:ext cx="448"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UnitPrice</a:t>
              </a:r>
            </a:p>
          </p:txBody>
        </p:sp>
      </p:grpSp>
      <p:grpSp>
        <p:nvGrpSpPr>
          <p:cNvPr id="101" name="Group 113"/>
          <p:cNvGrpSpPr>
            <a:grpSpLocks/>
          </p:cNvGrpSpPr>
          <p:nvPr/>
        </p:nvGrpSpPr>
        <p:grpSpPr bwMode="auto">
          <a:xfrm>
            <a:off x="2266949" y="2044700"/>
            <a:ext cx="730250" cy="244475"/>
            <a:chOff x="822" y="1078"/>
            <a:chExt cx="460" cy="154"/>
          </a:xfrm>
        </p:grpSpPr>
        <p:grpSp>
          <p:nvGrpSpPr>
            <p:cNvPr id="102" name="Group 114"/>
            <p:cNvGrpSpPr>
              <a:grpSpLocks/>
            </p:cNvGrpSpPr>
            <p:nvPr/>
          </p:nvGrpSpPr>
          <p:grpSpPr bwMode="auto">
            <a:xfrm>
              <a:off x="822" y="1082"/>
              <a:ext cx="115" cy="144"/>
              <a:chOff x="2313" y="1620"/>
              <a:chExt cx="246" cy="324"/>
            </a:xfrm>
          </p:grpSpPr>
          <p:sp>
            <p:nvSpPr>
              <p:cNvPr id="104" name="AutoShape 115"/>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105" name="Line 116"/>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600"/>
              </a:p>
            </p:txBody>
          </p:sp>
          <p:sp>
            <p:nvSpPr>
              <p:cNvPr id="106" name="Line 117"/>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600"/>
              </a:p>
            </p:txBody>
          </p:sp>
          <p:sp>
            <p:nvSpPr>
              <p:cNvPr id="107" name="Line 118"/>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600"/>
              </a:p>
            </p:txBody>
          </p:sp>
          <p:sp>
            <p:nvSpPr>
              <p:cNvPr id="108" name="Line 119"/>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600"/>
              </a:p>
            </p:txBody>
          </p:sp>
          <p:sp>
            <p:nvSpPr>
              <p:cNvPr id="109" name="Line 120"/>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600"/>
              </a:p>
            </p:txBody>
          </p:sp>
        </p:grpSp>
        <p:sp>
          <p:nvSpPr>
            <p:cNvPr id="103" name="Text Box 121"/>
            <p:cNvSpPr txBox="1">
              <a:spLocks noChangeArrowheads="1"/>
            </p:cNvSpPr>
            <p:nvPr/>
          </p:nvSpPr>
          <p:spPr bwMode="auto">
            <a:xfrm>
              <a:off x="911" y="1078"/>
              <a:ext cx="371"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Record</a:t>
              </a:r>
            </a:p>
          </p:txBody>
        </p:sp>
      </p:grpSp>
      <p:grpSp>
        <p:nvGrpSpPr>
          <p:cNvPr id="110" name="Group 122"/>
          <p:cNvGrpSpPr>
            <a:grpSpLocks/>
          </p:cNvGrpSpPr>
          <p:nvPr/>
        </p:nvGrpSpPr>
        <p:grpSpPr bwMode="auto">
          <a:xfrm>
            <a:off x="2501901" y="2295525"/>
            <a:ext cx="487363" cy="244475"/>
            <a:chOff x="826" y="1292"/>
            <a:chExt cx="307" cy="154"/>
          </a:xfrm>
        </p:grpSpPr>
        <p:grpSp>
          <p:nvGrpSpPr>
            <p:cNvPr id="111" name="Group 123"/>
            <p:cNvGrpSpPr>
              <a:grpSpLocks/>
            </p:cNvGrpSpPr>
            <p:nvPr/>
          </p:nvGrpSpPr>
          <p:grpSpPr bwMode="auto">
            <a:xfrm>
              <a:off x="826" y="1294"/>
              <a:ext cx="115" cy="144"/>
              <a:chOff x="883" y="1396"/>
              <a:chExt cx="115" cy="144"/>
            </a:xfrm>
          </p:grpSpPr>
          <p:sp>
            <p:nvSpPr>
              <p:cNvPr id="113" name="AutoShape 12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114" name="Line 12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115" name="Line 12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116" name="Line 12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117" name="Line 12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118" name="Line 12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119" name="Line 13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112" name="Text Box 131"/>
            <p:cNvSpPr txBox="1">
              <a:spLocks noChangeArrowheads="1"/>
            </p:cNvSpPr>
            <p:nvPr/>
          </p:nvSpPr>
          <p:spPr bwMode="auto">
            <a:xfrm>
              <a:off x="913" y="1292"/>
              <a:ext cx="220"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PO</a:t>
              </a:r>
            </a:p>
          </p:txBody>
        </p:sp>
      </p:grpSp>
      <p:grpSp>
        <p:nvGrpSpPr>
          <p:cNvPr id="120" name="Group 132"/>
          <p:cNvGrpSpPr>
            <a:grpSpLocks/>
          </p:cNvGrpSpPr>
          <p:nvPr/>
        </p:nvGrpSpPr>
        <p:grpSpPr bwMode="auto">
          <a:xfrm>
            <a:off x="2100264" y="2139950"/>
            <a:ext cx="92075" cy="92075"/>
            <a:chOff x="834" y="1956"/>
            <a:chExt cx="58" cy="58"/>
          </a:xfrm>
        </p:grpSpPr>
        <p:sp>
          <p:nvSpPr>
            <p:cNvPr id="121" name="Rectangle 133"/>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600"/>
            </a:p>
          </p:txBody>
        </p:sp>
        <p:sp>
          <p:nvSpPr>
            <p:cNvPr id="122" name="Line 134"/>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600"/>
            </a:p>
          </p:txBody>
        </p:sp>
      </p:grpSp>
      <p:grpSp>
        <p:nvGrpSpPr>
          <p:cNvPr id="123" name="Group 135"/>
          <p:cNvGrpSpPr>
            <a:grpSpLocks/>
          </p:cNvGrpSpPr>
          <p:nvPr/>
        </p:nvGrpSpPr>
        <p:grpSpPr bwMode="auto">
          <a:xfrm>
            <a:off x="2501901" y="2555875"/>
            <a:ext cx="674688" cy="244475"/>
            <a:chOff x="826" y="1292"/>
            <a:chExt cx="425" cy="154"/>
          </a:xfrm>
        </p:grpSpPr>
        <p:grpSp>
          <p:nvGrpSpPr>
            <p:cNvPr id="124" name="Group 136"/>
            <p:cNvGrpSpPr>
              <a:grpSpLocks/>
            </p:cNvGrpSpPr>
            <p:nvPr/>
          </p:nvGrpSpPr>
          <p:grpSpPr bwMode="auto">
            <a:xfrm>
              <a:off x="826" y="1294"/>
              <a:ext cx="115" cy="144"/>
              <a:chOff x="883" y="1396"/>
              <a:chExt cx="115" cy="144"/>
            </a:xfrm>
          </p:grpSpPr>
          <p:sp>
            <p:nvSpPr>
              <p:cNvPr id="126" name="AutoShape 137"/>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127" name="Line 138"/>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128" name="Line 139"/>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129" name="Line 14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130" name="Line 14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131" name="Line 14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132" name="Line 14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125" name="Text Box 144"/>
            <p:cNvSpPr txBox="1">
              <a:spLocks noChangeArrowheads="1"/>
            </p:cNvSpPr>
            <p:nvPr/>
          </p:nvSpPr>
          <p:spPr bwMode="auto">
            <a:xfrm>
              <a:off x="913" y="1292"/>
              <a:ext cx="338"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Status</a:t>
              </a:r>
            </a:p>
          </p:txBody>
        </p:sp>
      </p:grpSp>
      <p:sp>
        <p:nvSpPr>
          <p:cNvPr id="133" name="Line 145"/>
          <p:cNvSpPr>
            <a:spLocks noChangeShapeType="1"/>
          </p:cNvSpPr>
          <p:nvPr/>
        </p:nvSpPr>
        <p:spPr bwMode="auto">
          <a:xfrm>
            <a:off x="2347914" y="2297112"/>
            <a:ext cx="9525" cy="1420812"/>
          </a:xfrm>
          <a:prstGeom prst="line">
            <a:avLst/>
          </a:prstGeom>
          <a:noFill/>
          <a:ln w="12700" cap="rnd">
            <a:solidFill>
              <a:srgbClr val="4D4D4D"/>
            </a:solidFill>
            <a:prstDash val="sysDot"/>
            <a:round/>
            <a:headEnd/>
            <a:tailEnd/>
          </a:ln>
        </p:spPr>
        <p:txBody>
          <a:bodyPr wrap="none" anchor="ctr"/>
          <a:lstStyle/>
          <a:p>
            <a:endParaRPr lang="en-US" sz="1600"/>
          </a:p>
        </p:txBody>
      </p:sp>
      <p:sp>
        <p:nvSpPr>
          <p:cNvPr id="134" name="Line 146"/>
          <p:cNvSpPr>
            <a:spLocks noChangeShapeType="1"/>
          </p:cNvSpPr>
          <p:nvPr/>
        </p:nvSpPr>
        <p:spPr bwMode="auto">
          <a:xfrm flipH="1">
            <a:off x="2198689" y="2187574"/>
            <a:ext cx="58737" cy="1588"/>
          </a:xfrm>
          <a:prstGeom prst="line">
            <a:avLst/>
          </a:prstGeom>
          <a:noFill/>
          <a:ln w="12700" cap="rnd">
            <a:solidFill>
              <a:srgbClr val="4D4D4D"/>
            </a:solidFill>
            <a:prstDash val="sysDot"/>
            <a:round/>
            <a:headEnd/>
            <a:tailEnd/>
          </a:ln>
        </p:spPr>
        <p:txBody>
          <a:bodyPr wrap="none" anchor="ctr"/>
          <a:lstStyle/>
          <a:p>
            <a:endParaRPr lang="en-US" sz="1600"/>
          </a:p>
        </p:txBody>
      </p:sp>
      <p:sp>
        <p:nvSpPr>
          <p:cNvPr id="135" name="Line 147"/>
          <p:cNvSpPr>
            <a:spLocks noChangeShapeType="1"/>
          </p:cNvSpPr>
          <p:nvPr/>
        </p:nvSpPr>
        <p:spPr bwMode="auto">
          <a:xfrm flipH="1">
            <a:off x="2351088" y="2420937"/>
            <a:ext cx="12541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136" name="Line 148"/>
          <p:cNvSpPr>
            <a:spLocks noChangeShapeType="1"/>
          </p:cNvSpPr>
          <p:nvPr/>
        </p:nvSpPr>
        <p:spPr bwMode="auto">
          <a:xfrm flipH="1">
            <a:off x="2351088" y="2678112"/>
            <a:ext cx="12541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137" name="Line 149"/>
          <p:cNvSpPr>
            <a:spLocks noChangeShapeType="1"/>
          </p:cNvSpPr>
          <p:nvPr/>
        </p:nvSpPr>
        <p:spPr bwMode="auto">
          <a:xfrm flipH="1">
            <a:off x="2351088" y="2932112"/>
            <a:ext cx="12541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138" name="Line 150"/>
          <p:cNvSpPr>
            <a:spLocks noChangeShapeType="1"/>
          </p:cNvSpPr>
          <p:nvPr/>
        </p:nvSpPr>
        <p:spPr bwMode="auto">
          <a:xfrm flipH="1">
            <a:off x="2354263" y="3211512"/>
            <a:ext cx="12541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139" name="Line 151"/>
          <p:cNvSpPr>
            <a:spLocks noChangeShapeType="1"/>
          </p:cNvSpPr>
          <p:nvPr/>
        </p:nvSpPr>
        <p:spPr bwMode="auto">
          <a:xfrm flipH="1">
            <a:off x="2354263" y="3465512"/>
            <a:ext cx="12541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140" name="Line 152"/>
          <p:cNvSpPr>
            <a:spLocks noChangeShapeType="1"/>
          </p:cNvSpPr>
          <p:nvPr/>
        </p:nvSpPr>
        <p:spPr bwMode="auto">
          <a:xfrm>
            <a:off x="2944836" y="2416172"/>
            <a:ext cx="1113161" cy="12700"/>
          </a:xfrm>
          <a:prstGeom prst="line">
            <a:avLst/>
          </a:prstGeom>
          <a:noFill/>
          <a:ln w="28575">
            <a:solidFill>
              <a:srgbClr val="CC0000"/>
            </a:solidFill>
            <a:round/>
            <a:headEnd/>
            <a:tailEnd/>
          </a:ln>
        </p:spPr>
        <p:txBody>
          <a:bodyPr wrap="none" anchor="ctr"/>
          <a:lstStyle/>
          <a:p>
            <a:endParaRPr lang="en-US" sz="1600"/>
          </a:p>
        </p:txBody>
      </p:sp>
      <p:sp>
        <p:nvSpPr>
          <p:cNvPr id="141" name="Line 153"/>
          <p:cNvSpPr>
            <a:spLocks noChangeShapeType="1"/>
          </p:cNvSpPr>
          <p:nvPr/>
        </p:nvSpPr>
        <p:spPr bwMode="auto">
          <a:xfrm>
            <a:off x="3136923" y="2681285"/>
            <a:ext cx="888649" cy="776289"/>
          </a:xfrm>
          <a:prstGeom prst="line">
            <a:avLst/>
          </a:prstGeom>
          <a:noFill/>
          <a:ln w="28575">
            <a:solidFill>
              <a:srgbClr val="CC0000"/>
            </a:solidFill>
            <a:round/>
            <a:headEnd/>
            <a:tailEnd/>
          </a:ln>
        </p:spPr>
        <p:txBody>
          <a:bodyPr wrap="none" anchor="ctr"/>
          <a:lstStyle/>
          <a:p>
            <a:endParaRPr lang="en-US" sz="1600"/>
          </a:p>
        </p:txBody>
      </p:sp>
      <p:grpSp>
        <p:nvGrpSpPr>
          <p:cNvPr id="142" name="Group 154"/>
          <p:cNvGrpSpPr>
            <a:grpSpLocks/>
          </p:cNvGrpSpPr>
          <p:nvPr/>
        </p:nvGrpSpPr>
        <p:grpSpPr bwMode="auto">
          <a:xfrm>
            <a:off x="2505076" y="3594100"/>
            <a:ext cx="593725" cy="244475"/>
            <a:chOff x="826" y="1292"/>
            <a:chExt cx="374" cy="154"/>
          </a:xfrm>
        </p:grpSpPr>
        <p:grpSp>
          <p:nvGrpSpPr>
            <p:cNvPr id="143" name="Group 155"/>
            <p:cNvGrpSpPr>
              <a:grpSpLocks/>
            </p:cNvGrpSpPr>
            <p:nvPr/>
          </p:nvGrpSpPr>
          <p:grpSpPr bwMode="auto">
            <a:xfrm>
              <a:off x="826" y="1294"/>
              <a:ext cx="115" cy="144"/>
              <a:chOff x="883" y="1396"/>
              <a:chExt cx="115" cy="144"/>
            </a:xfrm>
          </p:grpSpPr>
          <p:sp>
            <p:nvSpPr>
              <p:cNvPr id="145" name="AutoShape 156"/>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146" name="Line 157"/>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147" name="Line 158"/>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148" name="Line 159"/>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149" name="Line 160"/>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150" name="Line 161"/>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151" name="Line 162"/>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144" name="Text Box 163"/>
            <p:cNvSpPr txBox="1">
              <a:spLocks noChangeArrowheads="1"/>
            </p:cNvSpPr>
            <p:nvPr/>
          </p:nvSpPr>
          <p:spPr bwMode="auto">
            <a:xfrm>
              <a:off x="913" y="1292"/>
              <a:ext cx="287"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Date</a:t>
              </a:r>
            </a:p>
          </p:txBody>
        </p:sp>
      </p:grpSp>
      <p:sp>
        <p:nvSpPr>
          <p:cNvPr id="152" name="Line 164"/>
          <p:cNvSpPr>
            <a:spLocks noChangeShapeType="1"/>
          </p:cNvSpPr>
          <p:nvPr/>
        </p:nvSpPr>
        <p:spPr bwMode="auto">
          <a:xfrm flipH="1">
            <a:off x="2354263" y="3716337"/>
            <a:ext cx="13176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153" name="Line 165"/>
          <p:cNvSpPr>
            <a:spLocks noChangeShapeType="1"/>
          </p:cNvSpPr>
          <p:nvPr/>
        </p:nvSpPr>
        <p:spPr bwMode="auto">
          <a:xfrm flipV="1">
            <a:off x="3060723" y="2686678"/>
            <a:ext cx="1466189" cy="1038230"/>
          </a:xfrm>
          <a:prstGeom prst="line">
            <a:avLst/>
          </a:prstGeom>
          <a:noFill/>
          <a:ln w="28575">
            <a:solidFill>
              <a:srgbClr val="CC0000"/>
            </a:solidFill>
            <a:round/>
            <a:headEnd/>
            <a:tailEnd/>
          </a:ln>
        </p:spPr>
        <p:txBody>
          <a:bodyPr wrap="none" anchor="ctr"/>
          <a:lstStyle/>
          <a:p>
            <a:endParaRPr lang="en-US" sz="1600"/>
          </a:p>
        </p:txBody>
      </p:sp>
      <p:sp>
        <p:nvSpPr>
          <p:cNvPr id="154" name="Line 166"/>
          <p:cNvSpPr>
            <a:spLocks noChangeShapeType="1"/>
          </p:cNvSpPr>
          <p:nvPr/>
        </p:nvSpPr>
        <p:spPr bwMode="auto">
          <a:xfrm>
            <a:off x="3176589" y="2931152"/>
            <a:ext cx="1131558" cy="20013"/>
          </a:xfrm>
          <a:prstGeom prst="line">
            <a:avLst/>
          </a:prstGeom>
          <a:noFill/>
          <a:ln w="28575">
            <a:solidFill>
              <a:srgbClr val="CC0000"/>
            </a:solidFill>
            <a:round/>
            <a:headEnd/>
            <a:tailEnd/>
          </a:ln>
        </p:spPr>
        <p:txBody>
          <a:bodyPr wrap="none" anchor="ctr"/>
          <a:lstStyle/>
          <a:p>
            <a:endParaRPr lang="en-US" sz="1600"/>
          </a:p>
        </p:txBody>
      </p:sp>
      <p:sp>
        <p:nvSpPr>
          <p:cNvPr id="155" name="AutoShape 167"/>
          <p:cNvSpPr>
            <a:spLocks noChangeArrowheads="1"/>
          </p:cNvSpPr>
          <p:nvPr/>
        </p:nvSpPr>
        <p:spPr bwMode="auto">
          <a:xfrm>
            <a:off x="1974850" y="4405313"/>
            <a:ext cx="1649413" cy="1976437"/>
          </a:xfrm>
          <a:prstGeom prst="roundRect">
            <a:avLst>
              <a:gd name="adj" fmla="val 4167"/>
            </a:avLst>
          </a:prstGeom>
          <a:solidFill>
            <a:sysClr val="window" lastClr="FFFFFF"/>
          </a:solidFill>
          <a:ln w="19050" cap="flat" cmpd="sng" algn="ctr">
            <a:solidFill>
              <a:srgbClr val="4472C4"/>
            </a:solidFill>
            <a:prstDash val="solid"/>
            <a:miter lim="800000"/>
            <a:headEnd/>
            <a:tailEnd/>
          </a:ln>
          <a:effectLst/>
        </p:spPr>
        <p:txBody>
          <a:bodyPr anchor="ctr"/>
          <a:lstStyle/>
          <a:p>
            <a:pPr marL="177800" indent="-177800" defTabSz="914400">
              <a:lnSpc>
                <a:spcPct val="90000"/>
              </a:lnSpc>
              <a:spcBef>
                <a:spcPct val="40000"/>
              </a:spcBef>
              <a:buSzPct val="85000"/>
            </a:pPr>
            <a:endParaRPr lang="en-US" kern="0">
              <a:solidFill>
                <a:prstClr val="black"/>
              </a:solidFill>
              <a:latin typeface="Calibri" panose="020F0502020204030204"/>
            </a:endParaRPr>
          </a:p>
        </p:txBody>
      </p:sp>
      <p:grpSp>
        <p:nvGrpSpPr>
          <p:cNvPr id="156" name="Group 168"/>
          <p:cNvGrpSpPr>
            <a:grpSpLocks/>
          </p:cNvGrpSpPr>
          <p:nvPr/>
        </p:nvGrpSpPr>
        <p:grpSpPr bwMode="auto">
          <a:xfrm>
            <a:off x="2925785" y="5780094"/>
            <a:ext cx="700088" cy="258763"/>
            <a:chOff x="826" y="1292"/>
            <a:chExt cx="441" cy="163"/>
          </a:xfrm>
        </p:grpSpPr>
        <p:grpSp>
          <p:nvGrpSpPr>
            <p:cNvPr id="157" name="Group 169"/>
            <p:cNvGrpSpPr>
              <a:grpSpLocks/>
            </p:cNvGrpSpPr>
            <p:nvPr/>
          </p:nvGrpSpPr>
          <p:grpSpPr bwMode="auto">
            <a:xfrm>
              <a:off x="826" y="1294"/>
              <a:ext cx="115" cy="144"/>
              <a:chOff x="883" y="1396"/>
              <a:chExt cx="115" cy="144"/>
            </a:xfrm>
          </p:grpSpPr>
          <p:sp>
            <p:nvSpPr>
              <p:cNvPr id="159" name="AutoShape 17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60" name="Line 17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161" name="Line 17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162" name="Line 17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163" name="Line 17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164" name="Line 17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165" name="Line 17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158" name="Text Box 177"/>
            <p:cNvSpPr txBox="1">
              <a:spLocks noChangeArrowheads="1"/>
            </p:cNvSpPr>
            <p:nvPr/>
          </p:nvSpPr>
          <p:spPr bwMode="auto">
            <a:xfrm>
              <a:off x="913" y="1292"/>
              <a:ext cx="354"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Field1</a:t>
              </a:r>
            </a:p>
          </p:txBody>
        </p:sp>
      </p:grpSp>
      <p:grpSp>
        <p:nvGrpSpPr>
          <p:cNvPr id="166" name="Group 178"/>
          <p:cNvGrpSpPr>
            <a:grpSpLocks/>
          </p:cNvGrpSpPr>
          <p:nvPr/>
        </p:nvGrpSpPr>
        <p:grpSpPr bwMode="auto">
          <a:xfrm>
            <a:off x="2925785" y="6040444"/>
            <a:ext cx="700088" cy="258763"/>
            <a:chOff x="826" y="1292"/>
            <a:chExt cx="441" cy="163"/>
          </a:xfrm>
        </p:grpSpPr>
        <p:grpSp>
          <p:nvGrpSpPr>
            <p:cNvPr id="167" name="Group 179"/>
            <p:cNvGrpSpPr>
              <a:grpSpLocks/>
            </p:cNvGrpSpPr>
            <p:nvPr/>
          </p:nvGrpSpPr>
          <p:grpSpPr bwMode="auto">
            <a:xfrm>
              <a:off x="826" y="1294"/>
              <a:ext cx="115" cy="144"/>
              <a:chOff x="883" y="1396"/>
              <a:chExt cx="115" cy="144"/>
            </a:xfrm>
          </p:grpSpPr>
          <p:sp>
            <p:nvSpPr>
              <p:cNvPr id="169" name="AutoShape 18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70" name="Line 18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171" name="Line 18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172" name="Line 18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173" name="Line 18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174" name="Line 18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175" name="Line 18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168" name="Text Box 187"/>
            <p:cNvSpPr txBox="1">
              <a:spLocks noChangeArrowheads="1"/>
            </p:cNvSpPr>
            <p:nvPr/>
          </p:nvSpPr>
          <p:spPr bwMode="auto">
            <a:xfrm>
              <a:off x="913" y="1292"/>
              <a:ext cx="354"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Field2</a:t>
              </a:r>
            </a:p>
          </p:txBody>
        </p:sp>
      </p:grpSp>
      <p:grpSp>
        <p:nvGrpSpPr>
          <p:cNvPr id="176" name="Group 188"/>
          <p:cNvGrpSpPr>
            <a:grpSpLocks/>
          </p:cNvGrpSpPr>
          <p:nvPr/>
        </p:nvGrpSpPr>
        <p:grpSpPr bwMode="auto">
          <a:xfrm>
            <a:off x="2247903" y="4457703"/>
            <a:ext cx="508001" cy="258763"/>
            <a:chOff x="822" y="1078"/>
            <a:chExt cx="320" cy="163"/>
          </a:xfrm>
        </p:grpSpPr>
        <p:grpSp>
          <p:nvGrpSpPr>
            <p:cNvPr id="177" name="Group 189"/>
            <p:cNvGrpSpPr>
              <a:grpSpLocks/>
            </p:cNvGrpSpPr>
            <p:nvPr/>
          </p:nvGrpSpPr>
          <p:grpSpPr bwMode="auto">
            <a:xfrm>
              <a:off x="822" y="1082"/>
              <a:ext cx="115" cy="144"/>
              <a:chOff x="2313" y="1620"/>
              <a:chExt cx="246" cy="324"/>
            </a:xfrm>
          </p:grpSpPr>
          <p:sp>
            <p:nvSpPr>
              <p:cNvPr id="179" name="AutoShape 190"/>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80" name="Line 191"/>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181" name="Line 192"/>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182" name="Line 193"/>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183" name="Line 194"/>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184" name="Line 195"/>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178" name="Text Box 196"/>
            <p:cNvSpPr txBox="1">
              <a:spLocks noChangeArrowheads="1"/>
            </p:cNvSpPr>
            <p:nvPr/>
          </p:nvSpPr>
          <p:spPr bwMode="auto">
            <a:xfrm>
              <a:off x="911" y="1078"/>
              <a:ext cx="231"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dirty="0"/>
                <a:t>PO</a:t>
              </a:r>
            </a:p>
          </p:txBody>
        </p:sp>
      </p:grpSp>
      <p:grpSp>
        <p:nvGrpSpPr>
          <p:cNvPr id="185" name="Group 197"/>
          <p:cNvGrpSpPr>
            <a:grpSpLocks/>
          </p:cNvGrpSpPr>
          <p:nvPr/>
        </p:nvGrpSpPr>
        <p:grpSpPr bwMode="auto">
          <a:xfrm>
            <a:off x="2463799" y="4708529"/>
            <a:ext cx="455613" cy="258763"/>
            <a:chOff x="826" y="1292"/>
            <a:chExt cx="287" cy="163"/>
          </a:xfrm>
        </p:grpSpPr>
        <p:grpSp>
          <p:nvGrpSpPr>
            <p:cNvPr id="186" name="Group 198"/>
            <p:cNvGrpSpPr>
              <a:grpSpLocks/>
            </p:cNvGrpSpPr>
            <p:nvPr/>
          </p:nvGrpSpPr>
          <p:grpSpPr bwMode="auto">
            <a:xfrm>
              <a:off x="826" y="1294"/>
              <a:ext cx="115" cy="144"/>
              <a:chOff x="883" y="1396"/>
              <a:chExt cx="115" cy="144"/>
            </a:xfrm>
          </p:grpSpPr>
          <p:sp>
            <p:nvSpPr>
              <p:cNvPr id="188" name="AutoShape 19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89" name="Line 20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190" name="Line 20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191" name="Line 20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192" name="Line 20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193" name="Line 20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194" name="Line 20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187" name="Text Box 206"/>
            <p:cNvSpPr txBox="1">
              <a:spLocks noChangeArrowheads="1"/>
            </p:cNvSpPr>
            <p:nvPr/>
          </p:nvSpPr>
          <p:spPr bwMode="auto">
            <a:xfrm>
              <a:off x="913" y="1292"/>
              <a:ext cx="200"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dirty="0"/>
                <a:t>ID</a:t>
              </a:r>
            </a:p>
          </p:txBody>
        </p:sp>
      </p:grpSp>
      <p:grpSp>
        <p:nvGrpSpPr>
          <p:cNvPr id="195" name="Group 207"/>
          <p:cNvGrpSpPr>
            <a:grpSpLocks/>
          </p:cNvGrpSpPr>
          <p:nvPr/>
        </p:nvGrpSpPr>
        <p:grpSpPr bwMode="auto">
          <a:xfrm>
            <a:off x="2081214" y="4552950"/>
            <a:ext cx="92075" cy="92075"/>
            <a:chOff x="834" y="1956"/>
            <a:chExt cx="58" cy="58"/>
          </a:xfrm>
        </p:grpSpPr>
        <p:sp>
          <p:nvSpPr>
            <p:cNvPr id="196" name="Rectangle 208"/>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197" name="Line 20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198" name="Group 210"/>
          <p:cNvGrpSpPr>
            <a:grpSpLocks/>
          </p:cNvGrpSpPr>
          <p:nvPr/>
        </p:nvGrpSpPr>
        <p:grpSpPr bwMode="auto">
          <a:xfrm>
            <a:off x="2463798" y="4968875"/>
            <a:ext cx="704850" cy="257175"/>
            <a:chOff x="826" y="1292"/>
            <a:chExt cx="444" cy="162"/>
          </a:xfrm>
        </p:grpSpPr>
        <p:grpSp>
          <p:nvGrpSpPr>
            <p:cNvPr id="199" name="Group 211"/>
            <p:cNvGrpSpPr>
              <a:grpSpLocks/>
            </p:cNvGrpSpPr>
            <p:nvPr/>
          </p:nvGrpSpPr>
          <p:grpSpPr bwMode="auto">
            <a:xfrm>
              <a:off x="826" y="1294"/>
              <a:ext cx="115" cy="144"/>
              <a:chOff x="883" y="1396"/>
              <a:chExt cx="115" cy="144"/>
            </a:xfrm>
          </p:grpSpPr>
          <p:sp>
            <p:nvSpPr>
              <p:cNvPr id="201" name="AutoShape 21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02" name="Line 21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203" name="Line 21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204" name="Line 21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205" name="Line 21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206" name="Line 21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207" name="Line 21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200" name="Text Box 219"/>
            <p:cNvSpPr txBox="1">
              <a:spLocks noChangeArrowheads="1"/>
            </p:cNvSpPr>
            <p:nvPr/>
          </p:nvSpPr>
          <p:spPr bwMode="auto">
            <a:xfrm>
              <a:off x="913" y="1292"/>
              <a:ext cx="357"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Status</a:t>
              </a:r>
            </a:p>
          </p:txBody>
        </p:sp>
      </p:grpSp>
      <p:sp>
        <p:nvSpPr>
          <p:cNvPr id="208" name="Line 221"/>
          <p:cNvSpPr>
            <a:spLocks noChangeShapeType="1"/>
          </p:cNvSpPr>
          <p:nvPr/>
        </p:nvSpPr>
        <p:spPr bwMode="auto">
          <a:xfrm flipH="1">
            <a:off x="2179639" y="4600574"/>
            <a:ext cx="58737" cy="1588"/>
          </a:xfrm>
          <a:prstGeom prst="line">
            <a:avLst/>
          </a:prstGeom>
          <a:noFill/>
          <a:ln w="12700" cap="rnd">
            <a:solidFill>
              <a:srgbClr val="4D4D4D"/>
            </a:solidFill>
            <a:prstDash val="sysDot"/>
            <a:round/>
            <a:headEnd/>
            <a:tailEnd/>
          </a:ln>
        </p:spPr>
        <p:txBody>
          <a:bodyPr wrap="none" anchor="ctr"/>
          <a:lstStyle/>
          <a:p>
            <a:endParaRPr lang="en-US"/>
          </a:p>
        </p:txBody>
      </p:sp>
      <p:sp>
        <p:nvSpPr>
          <p:cNvPr id="209" name="Line 222"/>
          <p:cNvSpPr>
            <a:spLocks noChangeShapeType="1"/>
          </p:cNvSpPr>
          <p:nvPr/>
        </p:nvSpPr>
        <p:spPr bwMode="auto">
          <a:xfrm flipH="1">
            <a:off x="2332038" y="4833937"/>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210" name="Line 223"/>
          <p:cNvSpPr>
            <a:spLocks noChangeShapeType="1"/>
          </p:cNvSpPr>
          <p:nvPr/>
        </p:nvSpPr>
        <p:spPr bwMode="auto">
          <a:xfrm flipH="1">
            <a:off x="2320926" y="5091112"/>
            <a:ext cx="136525" cy="0"/>
          </a:xfrm>
          <a:prstGeom prst="line">
            <a:avLst/>
          </a:prstGeom>
          <a:noFill/>
          <a:ln w="12700" cap="rnd">
            <a:solidFill>
              <a:srgbClr val="4D4D4D"/>
            </a:solidFill>
            <a:prstDash val="sysDot"/>
            <a:round/>
            <a:headEnd/>
            <a:tailEnd/>
          </a:ln>
        </p:spPr>
        <p:txBody>
          <a:bodyPr wrap="none" anchor="ctr"/>
          <a:lstStyle/>
          <a:p>
            <a:endParaRPr lang="en-US"/>
          </a:p>
        </p:txBody>
      </p:sp>
      <p:sp>
        <p:nvSpPr>
          <p:cNvPr id="211" name="Line 224"/>
          <p:cNvSpPr>
            <a:spLocks noChangeShapeType="1"/>
          </p:cNvSpPr>
          <p:nvPr/>
        </p:nvSpPr>
        <p:spPr bwMode="auto">
          <a:xfrm flipH="1">
            <a:off x="2778148" y="5911852"/>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212" name="Line 225"/>
          <p:cNvSpPr>
            <a:spLocks noChangeShapeType="1"/>
          </p:cNvSpPr>
          <p:nvPr/>
        </p:nvSpPr>
        <p:spPr bwMode="auto">
          <a:xfrm flipH="1">
            <a:off x="2393974" y="5376864"/>
            <a:ext cx="58737" cy="1588"/>
          </a:xfrm>
          <a:prstGeom prst="line">
            <a:avLst/>
          </a:prstGeom>
          <a:noFill/>
          <a:ln w="12700" cap="rnd">
            <a:solidFill>
              <a:srgbClr val="4D4D4D"/>
            </a:solidFill>
            <a:prstDash val="sysDot"/>
            <a:round/>
            <a:headEnd/>
            <a:tailEnd/>
          </a:ln>
        </p:spPr>
        <p:txBody>
          <a:bodyPr wrap="none" anchor="ctr"/>
          <a:lstStyle/>
          <a:p>
            <a:endParaRPr lang="en-US"/>
          </a:p>
        </p:txBody>
      </p:sp>
      <p:sp>
        <p:nvSpPr>
          <p:cNvPr id="213" name="Line 226"/>
          <p:cNvSpPr>
            <a:spLocks noChangeShapeType="1"/>
          </p:cNvSpPr>
          <p:nvPr/>
        </p:nvSpPr>
        <p:spPr bwMode="auto">
          <a:xfrm>
            <a:off x="2339999" y="4684715"/>
            <a:ext cx="1587" cy="698500"/>
          </a:xfrm>
          <a:prstGeom prst="line">
            <a:avLst/>
          </a:prstGeom>
          <a:noFill/>
          <a:ln w="12700" cap="rnd">
            <a:solidFill>
              <a:srgbClr val="4D4D4D"/>
            </a:solidFill>
            <a:prstDash val="sysDot"/>
            <a:round/>
            <a:headEnd/>
            <a:tailEnd/>
          </a:ln>
        </p:spPr>
        <p:txBody>
          <a:bodyPr wrap="none" anchor="ctr"/>
          <a:lstStyle/>
          <a:p>
            <a:endParaRPr lang="en-US"/>
          </a:p>
        </p:txBody>
      </p:sp>
      <p:sp>
        <p:nvSpPr>
          <p:cNvPr id="214" name="Line 227"/>
          <p:cNvSpPr>
            <a:spLocks noChangeShapeType="1"/>
          </p:cNvSpPr>
          <p:nvPr/>
        </p:nvSpPr>
        <p:spPr bwMode="auto">
          <a:xfrm>
            <a:off x="2797198" y="5684839"/>
            <a:ext cx="0" cy="503238"/>
          </a:xfrm>
          <a:prstGeom prst="line">
            <a:avLst/>
          </a:prstGeom>
          <a:noFill/>
          <a:ln w="12700" cap="rnd">
            <a:solidFill>
              <a:srgbClr val="4D4D4D"/>
            </a:solidFill>
            <a:prstDash val="sysDot"/>
            <a:round/>
            <a:headEnd/>
            <a:tailEnd/>
          </a:ln>
        </p:spPr>
        <p:txBody>
          <a:bodyPr wrap="none" anchor="ctr"/>
          <a:lstStyle/>
          <a:p>
            <a:endParaRPr lang="en-US"/>
          </a:p>
        </p:txBody>
      </p:sp>
      <p:sp>
        <p:nvSpPr>
          <p:cNvPr id="215" name="AutoShape 228"/>
          <p:cNvSpPr>
            <a:spLocks noChangeArrowheads="1"/>
          </p:cNvSpPr>
          <p:nvPr/>
        </p:nvSpPr>
        <p:spPr bwMode="auto">
          <a:xfrm>
            <a:off x="3906203" y="4395788"/>
            <a:ext cx="1614488" cy="1976437"/>
          </a:xfrm>
          <a:prstGeom prst="roundRect">
            <a:avLst>
              <a:gd name="adj" fmla="val 4167"/>
            </a:avLst>
          </a:prstGeom>
          <a:solidFill>
            <a:sysClr val="window" lastClr="FFFFFF"/>
          </a:solidFill>
          <a:ln w="19050" cap="flat" cmpd="sng" algn="ctr">
            <a:solidFill>
              <a:srgbClr val="4472C4"/>
            </a:solidFill>
            <a:prstDash val="solid"/>
            <a:miter lim="800000"/>
            <a:headEnd/>
            <a:tailEnd/>
          </a:ln>
          <a:effectLst/>
        </p:spPr>
        <p:txBody>
          <a:bodyPr anchor="ctr"/>
          <a:lstStyle/>
          <a:p>
            <a:pPr marL="177800" indent="-177800" defTabSz="914400">
              <a:lnSpc>
                <a:spcPct val="90000"/>
              </a:lnSpc>
              <a:spcBef>
                <a:spcPct val="40000"/>
              </a:spcBef>
              <a:buSzPct val="85000"/>
            </a:pPr>
            <a:endParaRPr lang="en-US" kern="0">
              <a:solidFill>
                <a:prstClr val="black"/>
              </a:solidFill>
              <a:latin typeface="Calibri" panose="020F0502020204030204"/>
            </a:endParaRPr>
          </a:p>
        </p:txBody>
      </p:sp>
      <p:grpSp>
        <p:nvGrpSpPr>
          <p:cNvPr id="216" name="Group 230"/>
          <p:cNvGrpSpPr>
            <a:grpSpLocks/>
          </p:cNvGrpSpPr>
          <p:nvPr/>
        </p:nvGrpSpPr>
        <p:grpSpPr bwMode="auto">
          <a:xfrm flipH="1">
            <a:off x="5001600" y="4498982"/>
            <a:ext cx="185739" cy="228600"/>
            <a:chOff x="2313" y="1620"/>
            <a:chExt cx="246" cy="324"/>
          </a:xfrm>
        </p:grpSpPr>
        <p:sp>
          <p:nvSpPr>
            <p:cNvPr id="217" name="AutoShape 23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18" name="Line 232"/>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219" name="Line 233"/>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220" name="Line 234"/>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221" name="Line 235"/>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222" name="Line 236"/>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223" name="Text Box 237"/>
          <p:cNvSpPr txBox="1">
            <a:spLocks noChangeArrowheads="1"/>
          </p:cNvSpPr>
          <p:nvPr/>
        </p:nvSpPr>
        <p:spPr bwMode="auto">
          <a:xfrm>
            <a:off x="4496428" y="4487869"/>
            <a:ext cx="548035" cy="258532"/>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a:t>Order</a:t>
            </a:r>
          </a:p>
        </p:txBody>
      </p:sp>
      <p:grpSp>
        <p:nvGrpSpPr>
          <p:cNvPr id="224" name="Group 238"/>
          <p:cNvGrpSpPr>
            <a:grpSpLocks/>
          </p:cNvGrpSpPr>
          <p:nvPr/>
        </p:nvGrpSpPr>
        <p:grpSpPr bwMode="auto">
          <a:xfrm flipH="1">
            <a:off x="4774588" y="4746632"/>
            <a:ext cx="185739" cy="228600"/>
            <a:chOff x="883" y="1396"/>
            <a:chExt cx="115" cy="144"/>
          </a:xfrm>
        </p:grpSpPr>
        <p:sp>
          <p:nvSpPr>
            <p:cNvPr id="225" name="AutoShape 23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26" name="Line 24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227" name="Line 24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228" name="Line 24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229" name="Line 24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230" name="Line 24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231" name="Line 24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232" name="Text Box 246"/>
          <p:cNvSpPr txBox="1">
            <a:spLocks noChangeArrowheads="1"/>
          </p:cNvSpPr>
          <p:nvPr/>
        </p:nvSpPr>
        <p:spPr bwMode="auto">
          <a:xfrm>
            <a:off x="3830020" y="4724408"/>
            <a:ext cx="1001719"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dirty="0" err="1"/>
              <a:t>PO_Num</a:t>
            </a:r>
            <a:endParaRPr lang="en-US" sz="1200" dirty="0"/>
          </a:p>
        </p:txBody>
      </p:sp>
      <p:grpSp>
        <p:nvGrpSpPr>
          <p:cNvPr id="233" name="Group 247"/>
          <p:cNvGrpSpPr>
            <a:grpSpLocks/>
          </p:cNvGrpSpPr>
          <p:nvPr/>
        </p:nvGrpSpPr>
        <p:grpSpPr bwMode="auto">
          <a:xfrm flipH="1">
            <a:off x="4774588" y="5006982"/>
            <a:ext cx="185739" cy="228600"/>
            <a:chOff x="883" y="1396"/>
            <a:chExt cx="115" cy="144"/>
          </a:xfrm>
        </p:grpSpPr>
        <p:sp>
          <p:nvSpPr>
            <p:cNvPr id="234" name="AutoShape 24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35" name="Line 24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236" name="Line 25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237" name="Line 25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238" name="Line 25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239" name="Line 25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240" name="Line 25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241" name="Text Box 255"/>
          <p:cNvSpPr txBox="1">
            <a:spLocks noChangeArrowheads="1"/>
          </p:cNvSpPr>
          <p:nvPr/>
        </p:nvSpPr>
        <p:spPr bwMode="auto">
          <a:xfrm>
            <a:off x="3823670" y="4984758"/>
            <a:ext cx="1008069"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Date</a:t>
            </a:r>
          </a:p>
        </p:txBody>
      </p:sp>
      <p:sp>
        <p:nvSpPr>
          <p:cNvPr id="242" name="Line 257"/>
          <p:cNvSpPr>
            <a:spLocks noChangeShapeType="1"/>
          </p:cNvSpPr>
          <p:nvPr/>
        </p:nvSpPr>
        <p:spPr bwMode="auto">
          <a:xfrm flipH="1">
            <a:off x="5203214" y="4616457"/>
            <a:ext cx="60325" cy="1588"/>
          </a:xfrm>
          <a:prstGeom prst="line">
            <a:avLst/>
          </a:prstGeom>
          <a:noFill/>
          <a:ln w="12700" cap="rnd">
            <a:solidFill>
              <a:srgbClr val="4D4D4D"/>
            </a:solidFill>
            <a:prstDash val="sysDot"/>
            <a:round/>
            <a:headEnd/>
            <a:tailEnd/>
          </a:ln>
        </p:spPr>
        <p:txBody>
          <a:bodyPr wrap="none" anchor="ctr"/>
          <a:lstStyle/>
          <a:p>
            <a:endParaRPr lang="en-US"/>
          </a:p>
        </p:txBody>
      </p:sp>
      <p:sp>
        <p:nvSpPr>
          <p:cNvPr id="243" name="Line 258"/>
          <p:cNvSpPr>
            <a:spLocks noChangeShapeType="1"/>
          </p:cNvSpPr>
          <p:nvPr/>
        </p:nvSpPr>
        <p:spPr bwMode="auto">
          <a:xfrm>
            <a:off x="4974612" y="4864107"/>
            <a:ext cx="128588" cy="0"/>
          </a:xfrm>
          <a:prstGeom prst="line">
            <a:avLst/>
          </a:prstGeom>
          <a:noFill/>
          <a:ln w="12700" cap="rnd">
            <a:solidFill>
              <a:srgbClr val="4D4D4D"/>
            </a:solidFill>
            <a:prstDash val="sysDot"/>
            <a:round/>
            <a:headEnd/>
            <a:tailEnd/>
          </a:ln>
        </p:spPr>
        <p:txBody>
          <a:bodyPr wrap="none" anchor="ctr"/>
          <a:lstStyle/>
          <a:p>
            <a:endParaRPr lang="en-US"/>
          </a:p>
        </p:txBody>
      </p:sp>
      <p:sp>
        <p:nvSpPr>
          <p:cNvPr id="244" name="Line 259"/>
          <p:cNvSpPr>
            <a:spLocks noChangeShapeType="1"/>
          </p:cNvSpPr>
          <p:nvPr/>
        </p:nvSpPr>
        <p:spPr bwMode="auto">
          <a:xfrm>
            <a:off x="4974612" y="5121282"/>
            <a:ext cx="128588"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245" name="Group 260"/>
          <p:cNvGrpSpPr>
            <a:grpSpLocks/>
          </p:cNvGrpSpPr>
          <p:nvPr/>
        </p:nvGrpSpPr>
        <p:grpSpPr bwMode="auto">
          <a:xfrm flipH="1">
            <a:off x="4526912" y="5529271"/>
            <a:ext cx="185739" cy="228600"/>
            <a:chOff x="883" y="1396"/>
            <a:chExt cx="115" cy="144"/>
          </a:xfrm>
        </p:grpSpPr>
        <p:sp>
          <p:nvSpPr>
            <p:cNvPr id="246" name="AutoShape 26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47" name="Line 26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248" name="Line 26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249" name="Line 26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250" name="Line 26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251" name="Line 26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252" name="Line 26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253" name="Text Box 268"/>
          <p:cNvSpPr txBox="1">
            <a:spLocks noChangeArrowheads="1"/>
          </p:cNvSpPr>
          <p:nvPr/>
        </p:nvSpPr>
        <p:spPr bwMode="auto">
          <a:xfrm>
            <a:off x="3538528" y="5507047"/>
            <a:ext cx="992194"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FieldA</a:t>
            </a:r>
          </a:p>
        </p:txBody>
      </p:sp>
      <p:sp>
        <p:nvSpPr>
          <p:cNvPr id="254" name="Line 269"/>
          <p:cNvSpPr>
            <a:spLocks noChangeShapeType="1"/>
          </p:cNvSpPr>
          <p:nvPr/>
        </p:nvSpPr>
        <p:spPr bwMode="auto">
          <a:xfrm>
            <a:off x="4744400" y="5643571"/>
            <a:ext cx="128588"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255" name="Group 270"/>
          <p:cNvGrpSpPr>
            <a:grpSpLocks/>
          </p:cNvGrpSpPr>
          <p:nvPr/>
        </p:nvGrpSpPr>
        <p:grpSpPr bwMode="auto">
          <a:xfrm flipH="1">
            <a:off x="4526912" y="5786446"/>
            <a:ext cx="185739" cy="228600"/>
            <a:chOff x="883" y="1396"/>
            <a:chExt cx="115" cy="144"/>
          </a:xfrm>
        </p:grpSpPr>
        <p:sp>
          <p:nvSpPr>
            <p:cNvPr id="256" name="AutoShape 27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57" name="Line 27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258" name="Line 27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259" name="Line 27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260" name="Line 27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261" name="Line 27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262" name="Line 27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263" name="Text Box 278"/>
          <p:cNvSpPr txBox="1">
            <a:spLocks noChangeArrowheads="1"/>
          </p:cNvSpPr>
          <p:nvPr/>
        </p:nvSpPr>
        <p:spPr bwMode="auto">
          <a:xfrm>
            <a:off x="3540116" y="5759460"/>
            <a:ext cx="990606"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FieldB</a:t>
            </a:r>
          </a:p>
        </p:txBody>
      </p:sp>
      <p:sp>
        <p:nvSpPr>
          <p:cNvPr id="264" name="Line 279"/>
          <p:cNvSpPr>
            <a:spLocks noChangeShapeType="1"/>
          </p:cNvSpPr>
          <p:nvPr/>
        </p:nvSpPr>
        <p:spPr bwMode="auto">
          <a:xfrm>
            <a:off x="4744400" y="5900746"/>
            <a:ext cx="128588"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265" name="Group 280"/>
          <p:cNvGrpSpPr>
            <a:grpSpLocks/>
          </p:cNvGrpSpPr>
          <p:nvPr/>
        </p:nvGrpSpPr>
        <p:grpSpPr bwMode="auto">
          <a:xfrm flipH="1">
            <a:off x="4777739" y="5265746"/>
            <a:ext cx="185739" cy="228600"/>
            <a:chOff x="2313" y="1620"/>
            <a:chExt cx="246" cy="324"/>
          </a:xfrm>
        </p:grpSpPr>
        <p:sp>
          <p:nvSpPr>
            <p:cNvPr id="266" name="AutoShape 28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67" name="Line 282"/>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268" name="Line 283"/>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269" name="Line 284"/>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270" name="Line 285"/>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271" name="Line 286"/>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272" name="Text Box 287"/>
          <p:cNvSpPr txBox="1">
            <a:spLocks noChangeArrowheads="1"/>
          </p:cNvSpPr>
          <p:nvPr/>
        </p:nvSpPr>
        <p:spPr bwMode="auto">
          <a:xfrm>
            <a:off x="4271541" y="5254633"/>
            <a:ext cx="549061" cy="258532"/>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dirty="0"/>
              <a:t>Detail</a:t>
            </a:r>
          </a:p>
        </p:txBody>
      </p:sp>
      <p:sp>
        <p:nvSpPr>
          <p:cNvPr id="273" name="Line 288"/>
          <p:cNvSpPr>
            <a:spLocks noChangeShapeType="1"/>
          </p:cNvSpPr>
          <p:nvPr/>
        </p:nvSpPr>
        <p:spPr bwMode="auto">
          <a:xfrm flipH="1">
            <a:off x="4979353" y="5383221"/>
            <a:ext cx="60325" cy="1588"/>
          </a:xfrm>
          <a:prstGeom prst="line">
            <a:avLst/>
          </a:prstGeom>
          <a:noFill/>
          <a:ln w="12700" cap="rnd">
            <a:solidFill>
              <a:srgbClr val="4D4D4D"/>
            </a:solidFill>
            <a:prstDash val="sysDot"/>
            <a:round/>
            <a:headEnd/>
            <a:tailEnd/>
          </a:ln>
        </p:spPr>
        <p:txBody>
          <a:bodyPr wrap="none" anchor="ctr"/>
          <a:lstStyle/>
          <a:p>
            <a:endParaRPr lang="en-US"/>
          </a:p>
        </p:txBody>
      </p:sp>
      <p:sp>
        <p:nvSpPr>
          <p:cNvPr id="274" name="Line 289"/>
          <p:cNvSpPr>
            <a:spLocks noChangeShapeType="1"/>
          </p:cNvSpPr>
          <p:nvPr/>
        </p:nvSpPr>
        <p:spPr bwMode="auto">
          <a:xfrm>
            <a:off x="5095240" y="4652970"/>
            <a:ext cx="6350" cy="698501"/>
          </a:xfrm>
          <a:prstGeom prst="line">
            <a:avLst/>
          </a:prstGeom>
          <a:noFill/>
          <a:ln w="12700" cap="rnd">
            <a:solidFill>
              <a:srgbClr val="4D4D4D"/>
            </a:solidFill>
            <a:prstDash val="sysDot"/>
            <a:round/>
            <a:headEnd/>
            <a:tailEnd/>
          </a:ln>
        </p:spPr>
        <p:txBody>
          <a:bodyPr wrap="none" anchor="ctr"/>
          <a:lstStyle/>
          <a:p>
            <a:endParaRPr lang="en-US"/>
          </a:p>
        </p:txBody>
      </p:sp>
      <p:sp>
        <p:nvSpPr>
          <p:cNvPr id="275" name="Line 290"/>
          <p:cNvSpPr>
            <a:spLocks noChangeShapeType="1"/>
          </p:cNvSpPr>
          <p:nvPr/>
        </p:nvSpPr>
        <p:spPr bwMode="auto">
          <a:xfrm>
            <a:off x="4871401" y="5516572"/>
            <a:ext cx="1588" cy="379413"/>
          </a:xfrm>
          <a:prstGeom prst="line">
            <a:avLst/>
          </a:prstGeom>
          <a:noFill/>
          <a:ln w="12700" cap="rnd">
            <a:solidFill>
              <a:srgbClr val="4D4D4D"/>
            </a:solidFill>
            <a:prstDash val="sysDot"/>
            <a:round/>
            <a:headEnd/>
            <a:tailEnd/>
          </a:ln>
        </p:spPr>
        <p:txBody>
          <a:bodyPr wrap="none" anchor="ctr"/>
          <a:lstStyle/>
          <a:p>
            <a:endParaRPr lang="en-US"/>
          </a:p>
        </p:txBody>
      </p:sp>
      <p:grpSp>
        <p:nvGrpSpPr>
          <p:cNvPr id="276" name="Group 291"/>
          <p:cNvGrpSpPr>
            <a:grpSpLocks/>
          </p:cNvGrpSpPr>
          <p:nvPr/>
        </p:nvGrpSpPr>
        <p:grpSpPr bwMode="auto">
          <a:xfrm>
            <a:off x="5049203" y="5335597"/>
            <a:ext cx="93663" cy="92075"/>
            <a:chOff x="834" y="1956"/>
            <a:chExt cx="58" cy="58"/>
          </a:xfrm>
        </p:grpSpPr>
        <p:sp>
          <p:nvSpPr>
            <p:cNvPr id="277" name="Rectangle 292"/>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278" name="Line 293"/>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279" name="Group 294"/>
          <p:cNvGrpSpPr>
            <a:grpSpLocks/>
          </p:cNvGrpSpPr>
          <p:nvPr/>
        </p:nvGrpSpPr>
        <p:grpSpPr bwMode="auto">
          <a:xfrm>
            <a:off x="5273064" y="4568833"/>
            <a:ext cx="93663" cy="92075"/>
            <a:chOff x="834" y="1956"/>
            <a:chExt cx="58" cy="58"/>
          </a:xfrm>
        </p:grpSpPr>
        <p:sp>
          <p:nvSpPr>
            <p:cNvPr id="280" name="Rectangle 295"/>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281" name="Line 296"/>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282" name="Group 297"/>
          <p:cNvGrpSpPr>
            <a:grpSpLocks/>
          </p:cNvGrpSpPr>
          <p:nvPr/>
        </p:nvGrpSpPr>
        <p:grpSpPr bwMode="auto">
          <a:xfrm>
            <a:off x="2295549" y="5329240"/>
            <a:ext cx="92075" cy="92075"/>
            <a:chOff x="834" y="1956"/>
            <a:chExt cx="58" cy="58"/>
          </a:xfrm>
        </p:grpSpPr>
        <p:sp>
          <p:nvSpPr>
            <p:cNvPr id="283" name="Rectangle 298"/>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284" name="Line 29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sp>
        <p:nvSpPr>
          <p:cNvPr id="285" name="Line 300"/>
          <p:cNvSpPr>
            <a:spLocks noChangeShapeType="1"/>
          </p:cNvSpPr>
          <p:nvPr/>
        </p:nvSpPr>
        <p:spPr bwMode="auto">
          <a:xfrm flipV="1">
            <a:off x="3566160" y="5628320"/>
            <a:ext cx="428304" cy="266084"/>
          </a:xfrm>
          <a:prstGeom prst="line">
            <a:avLst/>
          </a:prstGeom>
          <a:noFill/>
          <a:ln w="28575">
            <a:solidFill>
              <a:srgbClr val="CC0000"/>
            </a:solidFill>
            <a:round/>
            <a:headEnd/>
            <a:tailEnd/>
          </a:ln>
        </p:spPr>
        <p:txBody>
          <a:bodyPr wrap="none" anchor="ctr"/>
          <a:lstStyle/>
          <a:p>
            <a:endParaRPr lang="en-US"/>
          </a:p>
        </p:txBody>
      </p:sp>
      <p:sp>
        <p:nvSpPr>
          <p:cNvPr id="286" name="Line 301"/>
          <p:cNvSpPr>
            <a:spLocks noChangeShapeType="1"/>
          </p:cNvSpPr>
          <p:nvPr/>
        </p:nvSpPr>
        <p:spPr bwMode="auto">
          <a:xfrm>
            <a:off x="2984501" y="3203574"/>
            <a:ext cx="1287039" cy="0"/>
          </a:xfrm>
          <a:prstGeom prst="line">
            <a:avLst/>
          </a:prstGeom>
          <a:noFill/>
          <a:ln w="28575">
            <a:solidFill>
              <a:srgbClr val="CC0000"/>
            </a:solidFill>
            <a:round/>
            <a:headEnd/>
            <a:tailEnd/>
          </a:ln>
        </p:spPr>
        <p:txBody>
          <a:bodyPr wrap="none" anchor="ctr"/>
          <a:lstStyle/>
          <a:p>
            <a:endParaRPr lang="en-US" sz="1600"/>
          </a:p>
        </p:txBody>
      </p:sp>
      <p:sp>
        <p:nvSpPr>
          <p:cNvPr id="287" name="Line 302"/>
          <p:cNvSpPr>
            <a:spLocks noChangeShapeType="1"/>
          </p:cNvSpPr>
          <p:nvPr/>
        </p:nvSpPr>
        <p:spPr bwMode="auto">
          <a:xfrm flipH="1">
            <a:off x="2792436" y="6173789"/>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288" name="Line 303"/>
          <p:cNvSpPr>
            <a:spLocks noChangeShapeType="1"/>
          </p:cNvSpPr>
          <p:nvPr/>
        </p:nvSpPr>
        <p:spPr bwMode="auto">
          <a:xfrm flipH="1">
            <a:off x="2636860" y="5643564"/>
            <a:ext cx="58738" cy="1588"/>
          </a:xfrm>
          <a:prstGeom prst="line">
            <a:avLst/>
          </a:prstGeom>
          <a:noFill/>
          <a:ln w="12700" cap="rnd">
            <a:solidFill>
              <a:srgbClr val="4D4D4D"/>
            </a:solidFill>
            <a:prstDash val="sysDot"/>
            <a:round/>
            <a:headEnd/>
            <a:tailEnd/>
          </a:ln>
        </p:spPr>
        <p:txBody>
          <a:bodyPr wrap="none" anchor="ctr"/>
          <a:lstStyle/>
          <a:p>
            <a:endParaRPr lang="en-US"/>
          </a:p>
        </p:txBody>
      </p:sp>
      <p:grpSp>
        <p:nvGrpSpPr>
          <p:cNvPr id="289" name="Group 304"/>
          <p:cNvGrpSpPr>
            <a:grpSpLocks/>
          </p:cNvGrpSpPr>
          <p:nvPr/>
        </p:nvGrpSpPr>
        <p:grpSpPr bwMode="auto">
          <a:xfrm>
            <a:off x="2705123" y="5500693"/>
            <a:ext cx="614362" cy="258763"/>
            <a:chOff x="822" y="1078"/>
            <a:chExt cx="387" cy="163"/>
          </a:xfrm>
        </p:grpSpPr>
        <p:grpSp>
          <p:nvGrpSpPr>
            <p:cNvPr id="290" name="Group 305"/>
            <p:cNvGrpSpPr>
              <a:grpSpLocks/>
            </p:cNvGrpSpPr>
            <p:nvPr/>
          </p:nvGrpSpPr>
          <p:grpSpPr bwMode="auto">
            <a:xfrm>
              <a:off x="822" y="1082"/>
              <a:ext cx="115" cy="144"/>
              <a:chOff x="2313" y="1620"/>
              <a:chExt cx="246" cy="324"/>
            </a:xfrm>
          </p:grpSpPr>
          <p:sp>
            <p:nvSpPr>
              <p:cNvPr id="292" name="AutoShape 306"/>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93" name="Line 307"/>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294" name="Line 308"/>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295" name="Line 309"/>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296" name="Line 310"/>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297" name="Line 311"/>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291" name="Text Box 312"/>
            <p:cNvSpPr txBox="1">
              <a:spLocks noChangeArrowheads="1"/>
            </p:cNvSpPr>
            <p:nvPr/>
          </p:nvSpPr>
          <p:spPr bwMode="auto">
            <a:xfrm>
              <a:off x="911" y="1078"/>
              <a:ext cx="298"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dirty="0"/>
                <a:t>Item</a:t>
              </a:r>
            </a:p>
          </p:txBody>
        </p:sp>
      </p:grpSp>
      <p:grpSp>
        <p:nvGrpSpPr>
          <p:cNvPr id="298" name="Group 313"/>
          <p:cNvGrpSpPr>
            <a:grpSpLocks/>
          </p:cNvGrpSpPr>
          <p:nvPr/>
        </p:nvGrpSpPr>
        <p:grpSpPr bwMode="auto">
          <a:xfrm>
            <a:off x="2462235" y="5233993"/>
            <a:ext cx="674688" cy="258763"/>
            <a:chOff x="822" y="1078"/>
            <a:chExt cx="425" cy="163"/>
          </a:xfrm>
        </p:grpSpPr>
        <p:grpSp>
          <p:nvGrpSpPr>
            <p:cNvPr id="299" name="Group 314"/>
            <p:cNvGrpSpPr>
              <a:grpSpLocks/>
            </p:cNvGrpSpPr>
            <p:nvPr/>
          </p:nvGrpSpPr>
          <p:grpSpPr bwMode="auto">
            <a:xfrm>
              <a:off x="822" y="1082"/>
              <a:ext cx="115" cy="144"/>
              <a:chOff x="2313" y="1620"/>
              <a:chExt cx="246" cy="324"/>
            </a:xfrm>
          </p:grpSpPr>
          <p:sp>
            <p:nvSpPr>
              <p:cNvPr id="301" name="AutoShape 315"/>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02" name="Line 316"/>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303" name="Line 317"/>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304" name="Line 318"/>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305" name="Line 319"/>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306" name="Line 320"/>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300" name="Text Box 321"/>
            <p:cNvSpPr txBox="1">
              <a:spLocks noChangeArrowheads="1"/>
            </p:cNvSpPr>
            <p:nvPr/>
          </p:nvSpPr>
          <p:spPr bwMode="auto">
            <a:xfrm>
              <a:off x="911" y="1078"/>
              <a:ext cx="336"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dirty="0"/>
                <a:t>Items</a:t>
              </a:r>
            </a:p>
          </p:txBody>
        </p:sp>
      </p:grpSp>
      <p:grpSp>
        <p:nvGrpSpPr>
          <p:cNvPr id="307" name="Group 322"/>
          <p:cNvGrpSpPr>
            <a:grpSpLocks/>
          </p:cNvGrpSpPr>
          <p:nvPr/>
        </p:nvGrpSpPr>
        <p:grpSpPr bwMode="auto">
          <a:xfrm>
            <a:off x="2538436" y="5595940"/>
            <a:ext cx="92075" cy="92075"/>
            <a:chOff x="834" y="1956"/>
            <a:chExt cx="58" cy="58"/>
          </a:xfrm>
        </p:grpSpPr>
        <p:sp>
          <p:nvSpPr>
            <p:cNvPr id="308" name="Rectangle 323"/>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309" name="Line 324"/>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sp>
        <p:nvSpPr>
          <p:cNvPr id="310" name="Line 325"/>
          <p:cNvSpPr>
            <a:spLocks noChangeShapeType="1"/>
          </p:cNvSpPr>
          <p:nvPr/>
        </p:nvSpPr>
        <p:spPr bwMode="auto">
          <a:xfrm>
            <a:off x="2581298" y="5486402"/>
            <a:ext cx="0" cy="107950"/>
          </a:xfrm>
          <a:prstGeom prst="line">
            <a:avLst/>
          </a:prstGeom>
          <a:noFill/>
          <a:ln w="12700" cap="rnd">
            <a:solidFill>
              <a:srgbClr val="4D4D4D"/>
            </a:solidFill>
            <a:prstDash val="sysDot"/>
            <a:round/>
            <a:headEnd/>
            <a:tailEnd/>
          </a:ln>
        </p:spPr>
        <p:txBody>
          <a:bodyPr wrap="none" anchor="ctr"/>
          <a:lstStyle/>
          <a:p>
            <a:endParaRPr lang="en-US"/>
          </a:p>
        </p:txBody>
      </p:sp>
      <p:sp>
        <p:nvSpPr>
          <p:cNvPr id="311" name="Line 328"/>
          <p:cNvSpPr>
            <a:spLocks noChangeShapeType="1"/>
          </p:cNvSpPr>
          <p:nvPr/>
        </p:nvSpPr>
        <p:spPr bwMode="auto">
          <a:xfrm>
            <a:off x="2868930" y="4836158"/>
            <a:ext cx="1239519" cy="5091"/>
          </a:xfrm>
          <a:prstGeom prst="line">
            <a:avLst/>
          </a:prstGeom>
          <a:noFill/>
          <a:ln w="28575">
            <a:solidFill>
              <a:srgbClr val="CC0000"/>
            </a:solidFill>
            <a:round/>
            <a:headEnd/>
            <a:tailEnd/>
          </a:ln>
        </p:spPr>
        <p:txBody>
          <a:bodyPr wrap="none" anchor="ctr"/>
          <a:lstStyle/>
          <a:p>
            <a:endParaRPr lang="en-US"/>
          </a:p>
        </p:txBody>
      </p:sp>
      <p:sp>
        <p:nvSpPr>
          <p:cNvPr id="312" name="Line 300"/>
          <p:cNvSpPr>
            <a:spLocks noChangeShapeType="1"/>
          </p:cNvSpPr>
          <p:nvPr/>
        </p:nvSpPr>
        <p:spPr bwMode="auto">
          <a:xfrm flipV="1">
            <a:off x="3584565" y="5883284"/>
            <a:ext cx="425469" cy="277809"/>
          </a:xfrm>
          <a:prstGeom prst="line">
            <a:avLst/>
          </a:prstGeom>
          <a:noFill/>
          <a:ln w="28575">
            <a:solidFill>
              <a:srgbClr val="CC0000"/>
            </a:solidFill>
            <a:round/>
            <a:headEnd/>
            <a:tailEnd/>
          </a:ln>
        </p:spPr>
        <p:txBody>
          <a:bodyPr wrap="none" anchor="ctr"/>
          <a:lstStyle/>
          <a:p>
            <a:endParaRPr lang="en-US"/>
          </a:p>
        </p:txBody>
      </p:sp>
      <p:sp>
        <p:nvSpPr>
          <p:cNvPr id="313" name="Line 300"/>
          <p:cNvSpPr>
            <a:spLocks noChangeShapeType="1"/>
          </p:cNvSpPr>
          <p:nvPr/>
        </p:nvSpPr>
        <p:spPr bwMode="auto">
          <a:xfrm flipV="1">
            <a:off x="3257886" y="5376864"/>
            <a:ext cx="1050261" cy="251456"/>
          </a:xfrm>
          <a:prstGeom prst="line">
            <a:avLst/>
          </a:prstGeom>
          <a:noFill/>
          <a:ln w="38100">
            <a:solidFill>
              <a:srgbClr val="CC0000"/>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4133266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left)">
                                      <p:cBhvr>
                                        <p:cTn id="7" dur="500"/>
                                        <p:tgtEl>
                                          <p:spTgt spid="1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left)">
                                      <p:cBhvr>
                                        <p:cTn id="11" dur="500"/>
                                        <p:tgtEl>
                                          <p:spTgt spid="14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4"/>
                                        </p:tgtEl>
                                        <p:attrNameLst>
                                          <p:attrName>style.visibility</p:attrName>
                                        </p:attrNameLst>
                                      </p:cBhvr>
                                      <p:to>
                                        <p:strVal val="visible"/>
                                      </p:to>
                                    </p:set>
                                    <p:animEffect transition="in" filter="wipe(left)">
                                      <p:cBhvr>
                                        <p:cTn id="15" dur="500"/>
                                        <p:tgtEl>
                                          <p:spTgt spid="15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6"/>
                                        </p:tgtEl>
                                        <p:attrNameLst>
                                          <p:attrName>style.visibility</p:attrName>
                                        </p:attrNameLst>
                                      </p:cBhvr>
                                      <p:to>
                                        <p:strVal val="visible"/>
                                      </p:to>
                                    </p:set>
                                    <p:animEffect transition="in" filter="wipe(left)">
                                      <p:cBhvr>
                                        <p:cTn id="19" dur="500"/>
                                        <p:tgtEl>
                                          <p:spTgt spid="28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3"/>
                                        </p:tgtEl>
                                        <p:attrNameLst>
                                          <p:attrName>style.visibility</p:attrName>
                                        </p:attrNameLst>
                                      </p:cBhvr>
                                      <p:to>
                                        <p:strVal val="visible"/>
                                      </p:to>
                                    </p:set>
                                    <p:animEffect transition="in" filter="wipe(left)">
                                      <p:cBhvr>
                                        <p:cTn id="23" dur="500"/>
                                        <p:tgtEl>
                                          <p:spTgt spid="1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11"/>
                                        </p:tgtEl>
                                        <p:attrNameLst>
                                          <p:attrName>style.visibility</p:attrName>
                                        </p:attrNameLst>
                                      </p:cBhvr>
                                      <p:to>
                                        <p:strVal val="visible"/>
                                      </p:to>
                                    </p:set>
                                    <p:animEffect transition="in" filter="wipe(left)">
                                      <p:cBhvr>
                                        <p:cTn id="28" dur="500"/>
                                        <p:tgtEl>
                                          <p:spTgt spid="311"/>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85"/>
                                        </p:tgtEl>
                                        <p:attrNameLst>
                                          <p:attrName>style.visibility</p:attrName>
                                        </p:attrNameLst>
                                      </p:cBhvr>
                                      <p:to>
                                        <p:strVal val="visible"/>
                                      </p:to>
                                    </p:set>
                                    <p:animEffect transition="in" filter="wipe(left)">
                                      <p:cBhvr>
                                        <p:cTn id="32" dur="500"/>
                                        <p:tgtEl>
                                          <p:spTgt spid="285"/>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312"/>
                                        </p:tgtEl>
                                        <p:attrNameLst>
                                          <p:attrName>style.visibility</p:attrName>
                                        </p:attrNameLst>
                                      </p:cBhvr>
                                      <p:to>
                                        <p:strVal val="visible"/>
                                      </p:to>
                                    </p:set>
                                    <p:animEffect transition="in" filter="wipe(left)">
                                      <p:cBhvr>
                                        <p:cTn id="36" dur="500"/>
                                        <p:tgtEl>
                                          <p:spTgt spid="312"/>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313"/>
                                        </p:tgtEl>
                                        <p:attrNameLst>
                                          <p:attrName>style.visibility</p:attrName>
                                        </p:attrNameLst>
                                      </p:cBhvr>
                                      <p:to>
                                        <p:strVal val="visible"/>
                                      </p:to>
                                    </p:set>
                                    <p:animEffect transition="in" filter="wipe(left)">
                                      <p:cBhvr>
                                        <p:cTn id="40" dur="5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53" grpId="0" animBg="1"/>
      <p:bldP spid="154" grpId="0" animBg="1"/>
      <p:bldP spid="285" grpId="0" animBg="1"/>
      <p:bldP spid="286" grpId="0" animBg="1"/>
      <p:bldP spid="311" grpId="0" animBg="1"/>
      <p:bldP spid="312" grpId="0" animBg="1"/>
      <p:bldP spid="3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2625282" y="1371600"/>
            <a:ext cx="2469650" cy="3292866"/>
          </a:xfrm>
          <a:prstGeom prst="rect">
            <a:avLst/>
          </a:prstGeom>
        </p:spPr>
      </p:pic>
      <p:sp>
        <p:nvSpPr>
          <p:cNvPr id="3" name="Title 2"/>
          <p:cNvSpPr>
            <a:spLocks noGrp="1"/>
          </p:cNvSpPr>
          <p:nvPr>
            <p:ph type="title"/>
          </p:nvPr>
        </p:nvSpPr>
        <p:spPr/>
        <p:txBody>
          <a:bodyPr/>
          <a:lstStyle/>
          <a:p>
            <a:r>
              <a:rPr lang="en-US" dirty="0"/>
              <a:t>Validating, Testing and Debugging a Map</a:t>
            </a:r>
            <a:endParaRPr lang="pt-PT" dirty="0"/>
          </a:p>
        </p:txBody>
      </p:sp>
      <p:grpSp>
        <p:nvGrpSpPr>
          <p:cNvPr id="28" name="Group 27"/>
          <p:cNvGrpSpPr/>
          <p:nvPr/>
        </p:nvGrpSpPr>
        <p:grpSpPr>
          <a:xfrm>
            <a:off x="3430840" y="1370712"/>
            <a:ext cx="6501384" cy="1558094"/>
            <a:chOff x="3430840" y="1370712"/>
            <a:chExt cx="6501384" cy="1558094"/>
          </a:xfrm>
        </p:grpSpPr>
        <p:sp>
          <p:nvSpPr>
            <p:cNvPr id="6" name="AutoShape 21"/>
            <p:cNvSpPr>
              <a:spLocks noChangeArrowheads="1"/>
            </p:cNvSpPr>
            <p:nvPr/>
          </p:nvSpPr>
          <p:spPr bwMode="auto">
            <a:xfrm>
              <a:off x="3430840" y="2745578"/>
              <a:ext cx="627157" cy="152540"/>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7" name="Line 22"/>
            <p:cNvSpPr>
              <a:spLocks noChangeShapeType="1"/>
            </p:cNvSpPr>
            <p:nvPr/>
          </p:nvSpPr>
          <p:spPr bwMode="auto">
            <a:xfrm rot="16800000">
              <a:off x="4367099" y="1962807"/>
              <a:ext cx="709182" cy="1222815"/>
            </a:xfrm>
            <a:prstGeom prst="line">
              <a:avLst/>
            </a:prstGeom>
            <a:noFill/>
            <a:ln w="25400">
              <a:solidFill>
                <a:srgbClr val="CC0000"/>
              </a:solidFill>
              <a:round/>
              <a:headEnd/>
              <a:tailEnd/>
            </a:ln>
          </p:spPr>
          <p:txBody>
            <a:bodyPr anchor="ctr"/>
            <a:lstStyle/>
            <a:p>
              <a:endParaRPr lang="en-US"/>
            </a:p>
          </p:txBody>
        </p:sp>
        <p:pic>
          <p:nvPicPr>
            <p:cNvPr id="22" name="Picture 21"/>
            <p:cNvPicPr>
              <a:picLocks noChangeAspect="1"/>
            </p:cNvPicPr>
            <p:nvPr/>
          </p:nvPicPr>
          <p:blipFill>
            <a:blip r:embed="rId4"/>
            <a:stretch>
              <a:fillRect/>
            </a:stretch>
          </p:blipFill>
          <p:spPr>
            <a:xfrm>
              <a:off x="5337823" y="1370712"/>
              <a:ext cx="4594401" cy="1446538"/>
            </a:xfrm>
            <a:prstGeom prst="rect">
              <a:avLst/>
            </a:prstGeom>
          </p:spPr>
        </p:pic>
      </p:grpSp>
      <p:grpSp>
        <p:nvGrpSpPr>
          <p:cNvPr id="27" name="Group 26"/>
          <p:cNvGrpSpPr/>
          <p:nvPr/>
        </p:nvGrpSpPr>
        <p:grpSpPr>
          <a:xfrm>
            <a:off x="3430840" y="2889208"/>
            <a:ext cx="6500762" cy="1508050"/>
            <a:chOff x="3430840" y="2889208"/>
            <a:chExt cx="6500762" cy="1508050"/>
          </a:xfrm>
        </p:grpSpPr>
        <p:sp>
          <p:nvSpPr>
            <p:cNvPr id="10" name="AutoShape 24"/>
            <p:cNvSpPr>
              <a:spLocks noChangeArrowheads="1"/>
            </p:cNvSpPr>
            <p:nvPr/>
          </p:nvSpPr>
          <p:spPr bwMode="auto">
            <a:xfrm>
              <a:off x="3430840" y="2889208"/>
              <a:ext cx="627157" cy="154732"/>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11" name="Line 25"/>
            <p:cNvSpPr>
              <a:spLocks noChangeShapeType="1"/>
            </p:cNvSpPr>
            <p:nvPr/>
          </p:nvSpPr>
          <p:spPr bwMode="auto">
            <a:xfrm rot="16800000" flipV="1">
              <a:off x="4516522" y="2586932"/>
              <a:ext cx="550931" cy="1587773"/>
            </a:xfrm>
            <a:prstGeom prst="line">
              <a:avLst/>
            </a:prstGeom>
            <a:noFill/>
            <a:ln w="25400">
              <a:solidFill>
                <a:srgbClr val="CC0000"/>
              </a:solidFill>
              <a:round/>
              <a:headEnd/>
              <a:tailEnd/>
            </a:ln>
          </p:spPr>
          <p:txBody>
            <a:bodyPr anchor="ctr"/>
            <a:lstStyle/>
            <a:p>
              <a:endParaRPr lang="en-US"/>
            </a:p>
          </p:txBody>
        </p:sp>
        <p:pic>
          <p:nvPicPr>
            <p:cNvPr id="23" name="Picture 22"/>
            <p:cNvPicPr>
              <a:picLocks noChangeAspect="1"/>
            </p:cNvPicPr>
            <p:nvPr/>
          </p:nvPicPr>
          <p:blipFill>
            <a:blip r:embed="rId5"/>
            <a:stretch>
              <a:fillRect/>
            </a:stretch>
          </p:blipFill>
          <p:spPr>
            <a:xfrm>
              <a:off x="5327486" y="2942029"/>
              <a:ext cx="4604116" cy="1455229"/>
            </a:xfrm>
            <a:prstGeom prst="rect">
              <a:avLst/>
            </a:prstGeom>
          </p:spPr>
        </p:pic>
      </p:grpSp>
      <p:grpSp>
        <p:nvGrpSpPr>
          <p:cNvPr id="26" name="Group 25"/>
          <p:cNvGrpSpPr/>
          <p:nvPr/>
        </p:nvGrpSpPr>
        <p:grpSpPr>
          <a:xfrm>
            <a:off x="3430840" y="3031231"/>
            <a:ext cx="8090198" cy="3534667"/>
            <a:chOff x="3430840" y="3031231"/>
            <a:chExt cx="8090198" cy="3534667"/>
          </a:xfrm>
        </p:grpSpPr>
        <p:sp>
          <p:nvSpPr>
            <p:cNvPr id="18" name="AutoShape 24"/>
            <p:cNvSpPr>
              <a:spLocks noChangeArrowheads="1"/>
            </p:cNvSpPr>
            <p:nvPr/>
          </p:nvSpPr>
          <p:spPr bwMode="auto">
            <a:xfrm>
              <a:off x="3430840" y="3031231"/>
              <a:ext cx="627157" cy="145822"/>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19" name="Line 25"/>
            <p:cNvSpPr>
              <a:spLocks noChangeShapeType="1"/>
            </p:cNvSpPr>
            <p:nvPr/>
          </p:nvSpPr>
          <p:spPr bwMode="auto">
            <a:xfrm rot="16800000" flipV="1">
              <a:off x="3873552" y="3229909"/>
              <a:ext cx="1696012" cy="1646648"/>
            </a:xfrm>
            <a:prstGeom prst="line">
              <a:avLst/>
            </a:prstGeom>
            <a:noFill/>
            <a:ln w="25400">
              <a:solidFill>
                <a:srgbClr val="CC0000"/>
              </a:solidFill>
              <a:round/>
              <a:headEnd/>
              <a:tailEnd/>
            </a:ln>
          </p:spPr>
          <p:txBody>
            <a:bodyPr anchor="ctr"/>
            <a:lstStyle/>
            <a:p>
              <a:endParaRPr lang="en-US"/>
            </a:p>
          </p:txBody>
        </p:sp>
        <p:pic>
          <p:nvPicPr>
            <p:cNvPr id="24" name="Picture 23"/>
            <p:cNvPicPr>
              <a:picLocks noChangeAspect="1"/>
            </p:cNvPicPr>
            <p:nvPr/>
          </p:nvPicPr>
          <p:blipFill>
            <a:blip r:embed="rId6"/>
            <a:stretch>
              <a:fillRect/>
            </a:stretch>
          </p:blipFill>
          <p:spPr>
            <a:xfrm>
              <a:off x="5327486" y="4664466"/>
              <a:ext cx="6193552" cy="1901432"/>
            </a:xfrm>
            <a:prstGeom prst="rect">
              <a:avLst/>
            </a:prstGeom>
          </p:spPr>
        </p:pic>
      </p:grpSp>
      <p:grpSp>
        <p:nvGrpSpPr>
          <p:cNvPr id="2" name="Group 1"/>
          <p:cNvGrpSpPr/>
          <p:nvPr/>
        </p:nvGrpSpPr>
        <p:grpSpPr>
          <a:xfrm>
            <a:off x="2625282" y="4491230"/>
            <a:ext cx="2623095" cy="2226546"/>
            <a:chOff x="2625282" y="4491230"/>
            <a:chExt cx="2623095" cy="2226546"/>
          </a:xfrm>
        </p:grpSpPr>
        <p:sp>
          <p:nvSpPr>
            <p:cNvPr id="14" name="AutoShape 18"/>
            <p:cNvSpPr>
              <a:spLocks noChangeArrowheads="1"/>
            </p:cNvSpPr>
            <p:nvPr/>
          </p:nvSpPr>
          <p:spPr bwMode="auto">
            <a:xfrm>
              <a:off x="3409925" y="4491230"/>
              <a:ext cx="627157" cy="173236"/>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15" name="Line 19"/>
            <p:cNvSpPr>
              <a:spLocks noChangeShapeType="1"/>
            </p:cNvSpPr>
            <p:nvPr/>
          </p:nvSpPr>
          <p:spPr bwMode="auto">
            <a:xfrm rot="600000">
              <a:off x="3688208" y="4671782"/>
              <a:ext cx="57836" cy="325794"/>
            </a:xfrm>
            <a:prstGeom prst="line">
              <a:avLst/>
            </a:prstGeom>
            <a:noFill/>
            <a:ln w="25400">
              <a:solidFill>
                <a:srgbClr val="CC0000"/>
              </a:solidFill>
              <a:round/>
              <a:headEnd/>
              <a:tailEnd/>
            </a:ln>
          </p:spPr>
          <p:txBody>
            <a:bodyPr anchor="ctr"/>
            <a:lstStyle/>
            <a:p>
              <a:endParaRPr lang="en-US"/>
            </a:p>
          </p:txBody>
        </p:sp>
        <p:pic>
          <p:nvPicPr>
            <p:cNvPr id="25" name="Picture 24"/>
            <p:cNvPicPr>
              <a:picLocks noChangeAspect="1"/>
            </p:cNvPicPr>
            <p:nvPr/>
          </p:nvPicPr>
          <p:blipFill>
            <a:blip r:embed="rId7"/>
            <a:stretch>
              <a:fillRect/>
            </a:stretch>
          </p:blipFill>
          <p:spPr>
            <a:xfrm>
              <a:off x="2625282" y="4839167"/>
              <a:ext cx="2623095" cy="1878609"/>
            </a:xfrm>
            <a:prstGeom prst="rect">
              <a:avLst/>
            </a:prstGeom>
          </p:spPr>
        </p:pic>
      </p:grpSp>
    </p:spTree>
    <p:extLst>
      <p:ext uri="{BB962C8B-B14F-4D97-AF65-F5344CB8AC3E}">
        <p14:creationId xmlns:p14="http://schemas.microsoft.com/office/powerpoint/2010/main" val="34359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Manipulation with Functoids</a:t>
            </a:r>
            <a:endParaRPr lang="pt-PT" dirty="0"/>
          </a:p>
        </p:txBody>
      </p:sp>
      <p:sp>
        <p:nvSpPr>
          <p:cNvPr id="195" name="Rectangle 194"/>
          <p:cNvSpPr/>
          <p:nvPr/>
        </p:nvSpPr>
        <p:spPr>
          <a:xfrm>
            <a:off x="1960168" y="5638801"/>
            <a:ext cx="6822563" cy="954107"/>
          </a:xfrm>
          <a:prstGeom prst="rect">
            <a:avLst/>
          </a:prstGeom>
        </p:spPr>
        <p:txBody>
          <a:bodyPr wrap="square">
            <a:spAutoFit/>
          </a:bodyPr>
          <a:lstStyle/>
          <a:p>
            <a:pPr fontAlgn="base"/>
            <a:r>
              <a:rPr lang="pt-PT" sz="1400" dirty="0" err="1">
                <a:hlinkClick r:id="rId3"/>
              </a:rPr>
              <a:t>BizTalk</a:t>
            </a:r>
            <a:r>
              <a:rPr lang="pt-PT" sz="1400" dirty="0">
                <a:hlinkClick r:id="rId3"/>
              </a:rPr>
              <a:t> </a:t>
            </a:r>
            <a:r>
              <a:rPr lang="pt-PT" sz="1400" dirty="0" err="1">
                <a:hlinkClick r:id="rId3"/>
              </a:rPr>
              <a:t>Mapper</a:t>
            </a:r>
            <a:r>
              <a:rPr lang="pt-PT" sz="1400" dirty="0">
                <a:hlinkClick r:id="rId3"/>
              </a:rPr>
              <a:t> </a:t>
            </a:r>
            <a:r>
              <a:rPr lang="pt-PT" sz="1400" dirty="0" err="1">
                <a:hlinkClick r:id="rId3"/>
              </a:rPr>
              <a:t>Extensions</a:t>
            </a:r>
            <a:r>
              <a:rPr lang="pt-PT" sz="1400" dirty="0">
                <a:hlinkClick r:id="rId3"/>
              </a:rPr>
              <a:t> </a:t>
            </a:r>
            <a:r>
              <a:rPr lang="pt-PT" sz="1400" dirty="0" err="1">
                <a:hlinkClick r:id="rId3"/>
              </a:rPr>
              <a:t>UtilityPack</a:t>
            </a:r>
            <a:r>
              <a:rPr lang="pt-PT" sz="1400" dirty="0">
                <a:hlinkClick r:id="rId3"/>
              </a:rPr>
              <a:t>: </a:t>
            </a:r>
            <a:r>
              <a:rPr lang="en-US" sz="1400" dirty="0"/>
              <a:t>BizTalk Mapper Extensions </a:t>
            </a:r>
            <a:r>
              <a:rPr lang="en-US" sz="1400" dirty="0" err="1"/>
              <a:t>UtilityPack</a:t>
            </a:r>
            <a:r>
              <a:rPr lang="en-US" sz="1400" dirty="0"/>
              <a:t> is a set of libraries with several useful functoids to include and use it in a map, which will provide an extension of BizTalk Mapper capabilities.</a:t>
            </a:r>
          </a:p>
          <a:p>
            <a:pPr fontAlgn="base"/>
            <a:r>
              <a:rPr lang="pt-PT" sz="1400" dirty="0">
                <a:hlinkClick r:id="rId3"/>
              </a:rPr>
              <a:t>http://btsmapextutilitypack.codeplex.com/</a:t>
            </a:r>
          </a:p>
        </p:txBody>
      </p:sp>
      <p:sp>
        <p:nvSpPr>
          <p:cNvPr id="196" name="Rectangle 195"/>
          <p:cNvSpPr/>
          <p:nvPr/>
        </p:nvSpPr>
        <p:spPr bwMode="auto">
          <a:xfrm>
            <a:off x="1249685" y="2273126"/>
            <a:ext cx="4927948" cy="24882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Functoids</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Use to manipulate mapped data</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Can use predefined functoids or create custom functoids</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Custom functoids can call scripts</a:t>
            </a:r>
          </a:p>
        </p:txBody>
      </p:sp>
      <p:sp>
        <p:nvSpPr>
          <p:cNvPr id="411" name="Rectangle 410"/>
          <p:cNvSpPr/>
          <p:nvPr/>
        </p:nvSpPr>
        <p:spPr>
          <a:xfrm>
            <a:off x="7730405" y="1863017"/>
            <a:ext cx="2700811" cy="3075103"/>
          </a:xfrm>
          <a:prstGeom prst="rect">
            <a:avLst/>
          </a:prstGeom>
          <a:pattFill prst="dotGrid">
            <a:fgClr>
              <a:srgbClr val="5B9BD5"/>
            </a:fgClr>
            <a:bgClr>
              <a:sysClr val="window" lastClr="FFFFFF"/>
            </a:bgClr>
          </a:pattFill>
          <a:ln w="19050" cap="flat" cmpd="sng" algn="ctr">
            <a:solidFill>
              <a:srgbClr val="5B9BD5">
                <a:shade val="50000"/>
              </a:srgbClr>
            </a:solidFill>
            <a:prstDash val="solid"/>
            <a:miter lim="800000"/>
          </a:ln>
          <a:effectLst/>
        </p:spPr>
        <p:txBody>
          <a:bodyPr rtlCol="0" anchor="t" anchorCtr="0"/>
          <a:lstStyle/>
          <a:p>
            <a:pPr lvl="0" algn="ctr" defTabSz="914400">
              <a:defRPr/>
            </a:pPr>
            <a:r>
              <a:rPr lang="en-US" sz="2400" b="1" kern="0" dirty="0">
                <a:solidFill>
                  <a:prstClr val="black"/>
                </a:solidFill>
                <a:latin typeface="Segoe UI Light" pitchFamily="34" charset="0"/>
              </a:rPr>
              <a:t>Map</a:t>
            </a:r>
            <a:endParaRPr kumimoji="0" lang="pt-PT" sz="1600" b="1" i="0" u="none" strike="noStrike" kern="0" cap="none" spc="0" normalizeH="0" baseline="0" noProof="0" dirty="0" smtClean="0">
              <a:ln>
                <a:noFill/>
              </a:ln>
              <a:solidFill>
                <a:prstClr val="black"/>
              </a:solidFill>
              <a:effectLst/>
              <a:uLnTx/>
              <a:uFillTx/>
              <a:latin typeface="Segoe UI Light" pitchFamily="34" charset="0"/>
            </a:endParaRPr>
          </a:p>
        </p:txBody>
      </p:sp>
      <p:sp>
        <p:nvSpPr>
          <p:cNvPr id="412" name="AutoShape 15"/>
          <p:cNvSpPr>
            <a:spLocks noChangeArrowheads="1"/>
          </p:cNvSpPr>
          <p:nvPr/>
        </p:nvSpPr>
        <p:spPr bwMode="auto">
          <a:xfrm>
            <a:off x="8303164" y="4947787"/>
            <a:ext cx="666752"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smtClean="0">
                <a:ln>
                  <a:noFill/>
                </a:ln>
                <a:solidFill>
                  <a:srgbClr val="5B9BD5">
                    <a:lumMod val="50000"/>
                  </a:srgbClr>
                </a:solidFill>
                <a:effectLst/>
                <a:uLnTx/>
                <a:uFillTx/>
                <a:latin typeface="Calibri" panose="020F0502020204030204"/>
              </a:rPr>
              <a:t>Page 1</a:t>
            </a:r>
          </a:p>
        </p:txBody>
      </p:sp>
      <p:sp>
        <p:nvSpPr>
          <p:cNvPr id="413" name="Rectangle 16"/>
          <p:cNvSpPr>
            <a:spLocks noChangeArrowheads="1"/>
          </p:cNvSpPr>
          <p:nvPr/>
        </p:nvSpPr>
        <p:spPr bwMode="auto">
          <a:xfrm>
            <a:off x="7738014" y="4947787"/>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14" name="Rectangle 17"/>
          <p:cNvSpPr>
            <a:spLocks noChangeArrowheads="1"/>
          </p:cNvSpPr>
          <p:nvPr/>
        </p:nvSpPr>
        <p:spPr bwMode="auto">
          <a:xfrm>
            <a:off x="7877714" y="4947787"/>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15" name="Rectangle 18"/>
          <p:cNvSpPr>
            <a:spLocks noChangeArrowheads="1"/>
          </p:cNvSpPr>
          <p:nvPr/>
        </p:nvSpPr>
        <p:spPr bwMode="auto">
          <a:xfrm>
            <a:off x="8017414" y="4947787"/>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16" name="Rectangle 19"/>
          <p:cNvSpPr>
            <a:spLocks noChangeArrowheads="1"/>
          </p:cNvSpPr>
          <p:nvPr/>
        </p:nvSpPr>
        <p:spPr bwMode="auto">
          <a:xfrm>
            <a:off x="8157114" y="4947787"/>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17" name="AutoShape 20"/>
          <p:cNvSpPr>
            <a:spLocks noChangeArrowheads="1"/>
          </p:cNvSpPr>
          <p:nvPr/>
        </p:nvSpPr>
        <p:spPr bwMode="auto">
          <a:xfrm rot="16200000">
            <a:off x="7899939" y="4966836"/>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18" name="AutoShape 21"/>
          <p:cNvSpPr>
            <a:spLocks noChangeArrowheads="1"/>
          </p:cNvSpPr>
          <p:nvPr/>
        </p:nvSpPr>
        <p:spPr bwMode="auto">
          <a:xfrm rot="5400000" flipH="1">
            <a:off x="8045989" y="4966836"/>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19" name="AutoShape 22"/>
          <p:cNvSpPr>
            <a:spLocks noChangeArrowheads="1"/>
          </p:cNvSpPr>
          <p:nvPr/>
        </p:nvSpPr>
        <p:spPr bwMode="auto">
          <a:xfrm rot="5400000" flipH="1">
            <a:off x="8179339" y="4966836"/>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20" name="Line 23"/>
          <p:cNvSpPr>
            <a:spLocks noChangeShapeType="1"/>
          </p:cNvSpPr>
          <p:nvPr/>
        </p:nvSpPr>
        <p:spPr bwMode="auto">
          <a:xfrm flipV="1">
            <a:off x="8271414" y="4970011"/>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21" name="AutoShape 24"/>
          <p:cNvSpPr>
            <a:spLocks noChangeArrowheads="1"/>
          </p:cNvSpPr>
          <p:nvPr/>
        </p:nvSpPr>
        <p:spPr bwMode="auto">
          <a:xfrm rot="16200000">
            <a:off x="7760239" y="4966836"/>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22" name="Line 25"/>
          <p:cNvSpPr>
            <a:spLocks noChangeShapeType="1"/>
          </p:cNvSpPr>
          <p:nvPr/>
        </p:nvSpPr>
        <p:spPr bwMode="auto">
          <a:xfrm flipV="1">
            <a:off x="7852314" y="4970011"/>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23" name="Line 26"/>
          <p:cNvSpPr>
            <a:spLocks noChangeShapeType="1"/>
          </p:cNvSpPr>
          <p:nvPr/>
        </p:nvSpPr>
        <p:spPr bwMode="auto">
          <a:xfrm flipV="1">
            <a:off x="7760239" y="4970011"/>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24" name="AutoShape 99"/>
          <p:cNvSpPr>
            <a:spLocks noChangeArrowheads="1"/>
          </p:cNvSpPr>
          <p:nvPr/>
        </p:nvSpPr>
        <p:spPr bwMode="auto">
          <a:xfrm>
            <a:off x="9647879" y="2208676"/>
            <a:ext cx="1701485" cy="2532063"/>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425" name="Group 100"/>
          <p:cNvGrpSpPr>
            <a:grpSpLocks/>
          </p:cNvGrpSpPr>
          <p:nvPr/>
        </p:nvGrpSpPr>
        <p:grpSpPr bwMode="auto">
          <a:xfrm flipH="1">
            <a:off x="10870254" y="2719850"/>
            <a:ext cx="182562" cy="228600"/>
            <a:chOff x="2313" y="1620"/>
            <a:chExt cx="246" cy="324"/>
          </a:xfrm>
        </p:grpSpPr>
        <p:sp>
          <p:nvSpPr>
            <p:cNvPr id="426" name="AutoShape 10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7" name="Line 102"/>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8" name="Line 103"/>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9" name="Line 104"/>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0" name="Line 105"/>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1" name="Line 106"/>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32" name="Text Box 107"/>
          <p:cNvSpPr txBox="1">
            <a:spLocks noChangeArrowheads="1"/>
          </p:cNvSpPr>
          <p:nvPr/>
        </p:nvSpPr>
        <p:spPr bwMode="auto">
          <a:xfrm>
            <a:off x="10365082" y="2708738"/>
            <a:ext cx="548035" cy="258532"/>
          </a:xfrm>
          <a:prstGeom prst="rect">
            <a:avLst/>
          </a:prstGeom>
          <a:noFill/>
          <a:ln w="9525" algn="ctr">
            <a:noFill/>
            <a:miter lim="800000"/>
            <a:headEnd/>
            <a:tailEnd/>
          </a:ln>
        </p:spPr>
        <p:txBody>
          <a:bodyPr wrap="none">
            <a:spAutoFit/>
          </a:bodyPr>
          <a:lstStyle/>
          <a:p>
            <a:pPr algn="r" defTabSz="914400">
              <a:lnSpc>
                <a:spcPct val="90000"/>
              </a:lnSpc>
              <a:spcBef>
                <a:spcPct val="40000"/>
              </a:spcBef>
            </a:pPr>
            <a:r>
              <a:rPr lang="en-US" sz="1200">
                <a:solidFill>
                  <a:prstClr val="black"/>
                </a:solidFill>
                <a:latin typeface="Calibri" panose="020F0502020204030204"/>
              </a:rPr>
              <a:t>Order</a:t>
            </a:r>
          </a:p>
        </p:txBody>
      </p:sp>
      <p:grpSp>
        <p:nvGrpSpPr>
          <p:cNvPr id="433" name="Group 108"/>
          <p:cNvGrpSpPr>
            <a:grpSpLocks/>
          </p:cNvGrpSpPr>
          <p:nvPr/>
        </p:nvGrpSpPr>
        <p:grpSpPr bwMode="auto">
          <a:xfrm flipH="1">
            <a:off x="10624192" y="2967500"/>
            <a:ext cx="182563" cy="228600"/>
            <a:chOff x="883" y="1396"/>
            <a:chExt cx="115" cy="144"/>
          </a:xfrm>
        </p:grpSpPr>
        <p:sp>
          <p:nvSpPr>
            <p:cNvPr id="434" name="AutoShape 10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35" name="Line 110"/>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6" name="Line 111"/>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7" name="Line 11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8" name="Line 11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9" name="Line 11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40" name="Line 11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41" name="Text Box 116"/>
          <p:cNvSpPr txBox="1">
            <a:spLocks noChangeArrowheads="1"/>
          </p:cNvSpPr>
          <p:nvPr/>
        </p:nvSpPr>
        <p:spPr bwMode="auto">
          <a:xfrm>
            <a:off x="9697092" y="2957975"/>
            <a:ext cx="982663"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dirty="0">
                <a:solidFill>
                  <a:prstClr val="black"/>
                </a:solidFill>
                <a:latin typeface="Calibri" panose="020F0502020204030204"/>
              </a:rPr>
              <a:t>PO Number</a:t>
            </a:r>
          </a:p>
        </p:txBody>
      </p:sp>
      <p:grpSp>
        <p:nvGrpSpPr>
          <p:cNvPr id="442" name="Group 117"/>
          <p:cNvGrpSpPr>
            <a:grpSpLocks/>
          </p:cNvGrpSpPr>
          <p:nvPr/>
        </p:nvGrpSpPr>
        <p:grpSpPr bwMode="auto">
          <a:xfrm>
            <a:off x="11136955" y="2789701"/>
            <a:ext cx="92075" cy="92075"/>
            <a:chOff x="834" y="1956"/>
            <a:chExt cx="58" cy="58"/>
          </a:xfrm>
        </p:grpSpPr>
        <p:sp>
          <p:nvSpPr>
            <p:cNvPr id="443" name="Rectangle 118"/>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44" name="Line 11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445" name="Group 120"/>
          <p:cNvGrpSpPr>
            <a:grpSpLocks/>
          </p:cNvGrpSpPr>
          <p:nvPr/>
        </p:nvGrpSpPr>
        <p:grpSpPr bwMode="auto">
          <a:xfrm flipH="1">
            <a:off x="10624192" y="3227850"/>
            <a:ext cx="182563" cy="228600"/>
            <a:chOff x="883" y="1396"/>
            <a:chExt cx="115" cy="144"/>
          </a:xfrm>
        </p:grpSpPr>
        <p:sp>
          <p:nvSpPr>
            <p:cNvPr id="446" name="AutoShape 12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47" name="Line 12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48" name="Line 12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49" name="Line 12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50" name="Line 12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51" name="Line 12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52" name="Line 12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53" name="Text Box 128"/>
          <p:cNvSpPr txBox="1">
            <a:spLocks noChangeArrowheads="1"/>
          </p:cNvSpPr>
          <p:nvPr/>
        </p:nvSpPr>
        <p:spPr bwMode="auto">
          <a:xfrm>
            <a:off x="9690742" y="3237375"/>
            <a:ext cx="989013"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Date</a:t>
            </a:r>
          </a:p>
        </p:txBody>
      </p:sp>
      <p:sp>
        <p:nvSpPr>
          <p:cNvPr id="454" name="Line 129"/>
          <p:cNvSpPr>
            <a:spLocks noChangeShapeType="1"/>
          </p:cNvSpPr>
          <p:nvPr/>
        </p:nvSpPr>
        <p:spPr bwMode="auto">
          <a:xfrm>
            <a:off x="10962330" y="2970676"/>
            <a:ext cx="9525" cy="1427163"/>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455" name="Line 130"/>
          <p:cNvSpPr>
            <a:spLocks noChangeShapeType="1"/>
          </p:cNvSpPr>
          <p:nvPr/>
        </p:nvSpPr>
        <p:spPr bwMode="auto">
          <a:xfrm flipH="1">
            <a:off x="11068691" y="2837325"/>
            <a:ext cx="58738" cy="1588"/>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456" name="Line 131"/>
          <p:cNvSpPr>
            <a:spLocks noChangeShapeType="1"/>
          </p:cNvSpPr>
          <p:nvPr/>
        </p:nvSpPr>
        <p:spPr bwMode="auto">
          <a:xfrm>
            <a:off x="10835329" y="3084975"/>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457" name="Line 132"/>
          <p:cNvSpPr>
            <a:spLocks noChangeShapeType="1"/>
          </p:cNvSpPr>
          <p:nvPr/>
        </p:nvSpPr>
        <p:spPr bwMode="auto">
          <a:xfrm>
            <a:off x="10835329" y="3342150"/>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458" name="Group 133"/>
          <p:cNvGrpSpPr>
            <a:grpSpLocks/>
          </p:cNvGrpSpPr>
          <p:nvPr/>
        </p:nvGrpSpPr>
        <p:grpSpPr bwMode="auto">
          <a:xfrm flipH="1">
            <a:off x="10624192" y="3488200"/>
            <a:ext cx="182563" cy="228600"/>
            <a:chOff x="883" y="1396"/>
            <a:chExt cx="115" cy="144"/>
          </a:xfrm>
        </p:grpSpPr>
        <p:sp>
          <p:nvSpPr>
            <p:cNvPr id="459" name="AutoShape 13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60" name="Line 13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61" name="Line 13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62" name="Line 1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63" name="Line 1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64" name="Line 1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65" name="Line 1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66" name="Text Box 141"/>
          <p:cNvSpPr txBox="1">
            <a:spLocks noChangeArrowheads="1"/>
          </p:cNvSpPr>
          <p:nvPr/>
        </p:nvSpPr>
        <p:spPr bwMode="auto">
          <a:xfrm>
            <a:off x="9706616" y="3465975"/>
            <a:ext cx="973138"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Item No</a:t>
            </a:r>
          </a:p>
        </p:txBody>
      </p:sp>
      <p:sp>
        <p:nvSpPr>
          <p:cNvPr id="467" name="Line 142"/>
          <p:cNvSpPr>
            <a:spLocks noChangeShapeType="1"/>
          </p:cNvSpPr>
          <p:nvPr/>
        </p:nvSpPr>
        <p:spPr bwMode="auto">
          <a:xfrm>
            <a:off x="10838504" y="3602500"/>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468" name="Group 143"/>
          <p:cNvGrpSpPr>
            <a:grpSpLocks/>
          </p:cNvGrpSpPr>
          <p:nvPr/>
        </p:nvGrpSpPr>
        <p:grpSpPr bwMode="auto">
          <a:xfrm flipH="1">
            <a:off x="10624192" y="3745375"/>
            <a:ext cx="182563" cy="228600"/>
            <a:chOff x="883" y="1396"/>
            <a:chExt cx="115" cy="144"/>
          </a:xfrm>
        </p:grpSpPr>
        <p:sp>
          <p:nvSpPr>
            <p:cNvPr id="469" name="AutoShape 14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70" name="Line 14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71" name="Line 14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72" name="Line 14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73" name="Line 14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74" name="Line 14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75" name="Line 15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76" name="Text Box 151"/>
          <p:cNvSpPr txBox="1">
            <a:spLocks noChangeArrowheads="1"/>
          </p:cNvSpPr>
          <p:nvPr/>
        </p:nvSpPr>
        <p:spPr bwMode="auto">
          <a:xfrm>
            <a:off x="9708204" y="3750138"/>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Quantity</a:t>
            </a:r>
          </a:p>
        </p:txBody>
      </p:sp>
      <p:sp>
        <p:nvSpPr>
          <p:cNvPr id="477" name="Line 152"/>
          <p:cNvSpPr>
            <a:spLocks noChangeShapeType="1"/>
          </p:cNvSpPr>
          <p:nvPr/>
        </p:nvSpPr>
        <p:spPr bwMode="auto">
          <a:xfrm>
            <a:off x="10838504" y="3859675"/>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478" name="Group 153"/>
          <p:cNvGrpSpPr>
            <a:grpSpLocks/>
          </p:cNvGrpSpPr>
          <p:nvPr/>
        </p:nvGrpSpPr>
        <p:grpSpPr bwMode="auto">
          <a:xfrm flipH="1">
            <a:off x="10624192" y="4002550"/>
            <a:ext cx="182563" cy="228600"/>
            <a:chOff x="883" y="1396"/>
            <a:chExt cx="115" cy="144"/>
          </a:xfrm>
        </p:grpSpPr>
        <p:sp>
          <p:nvSpPr>
            <p:cNvPr id="479" name="AutoShape 15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80" name="Line 15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1" name="Line 15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2" name="Line 15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3" name="Line 15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4" name="Line 15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5" name="Line 16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86" name="Text Box 161"/>
          <p:cNvSpPr txBox="1">
            <a:spLocks noChangeArrowheads="1"/>
          </p:cNvSpPr>
          <p:nvPr/>
        </p:nvSpPr>
        <p:spPr bwMode="auto">
          <a:xfrm>
            <a:off x="9714554" y="3975563"/>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Order Status</a:t>
            </a:r>
          </a:p>
        </p:txBody>
      </p:sp>
      <p:sp>
        <p:nvSpPr>
          <p:cNvPr id="487" name="Line 162"/>
          <p:cNvSpPr>
            <a:spLocks noChangeShapeType="1"/>
          </p:cNvSpPr>
          <p:nvPr/>
        </p:nvSpPr>
        <p:spPr bwMode="auto">
          <a:xfrm>
            <a:off x="10832154" y="4113675"/>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488" name="Text Box 163"/>
          <p:cNvSpPr txBox="1">
            <a:spLocks noChangeArrowheads="1"/>
          </p:cNvSpPr>
          <p:nvPr/>
        </p:nvSpPr>
        <p:spPr bwMode="auto">
          <a:xfrm>
            <a:off x="9480685" y="2221077"/>
            <a:ext cx="2043113" cy="286232"/>
          </a:xfrm>
          <a:prstGeom prst="rect">
            <a:avLst/>
          </a:prstGeom>
          <a:noFill/>
          <a:ln w="9525" algn="ctr">
            <a:noFill/>
            <a:miter lim="800000"/>
            <a:headEnd/>
            <a:tailEnd/>
          </a:ln>
        </p:spPr>
        <p:txBody>
          <a:bodyPr>
            <a:spAutoFit/>
          </a:bodyPr>
          <a:lstStyle/>
          <a:p>
            <a:pPr algn="ctr" defTabSz="914400">
              <a:lnSpc>
                <a:spcPct val="90000"/>
              </a:lnSpc>
              <a:spcBef>
                <a:spcPct val="40000"/>
              </a:spcBef>
            </a:pPr>
            <a:r>
              <a:rPr lang="en-US" sz="1400" b="1" dirty="0">
                <a:solidFill>
                  <a:prstClr val="black"/>
                </a:solidFill>
                <a:latin typeface="Segoe UI Light" pitchFamily="34" charset="0"/>
              </a:rPr>
              <a:t>Destination Schema</a:t>
            </a:r>
          </a:p>
        </p:txBody>
      </p:sp>
      <p:grpSp>
        <p:nvGrpSpPr>
          <p:cNvPr id="489" name="Group 192"/>
          <p:cNvGrpSpPr>
            <a:grpSpLocks/>
          </p:cNvGrpSpPr>
          <p:nvPr/>
        </p:nvGrpSpPr>
        <p:grpSpPr bwMode="auto">
          <a:xfrm flipH="1">
            <a:off x="10624192" y="4269250"/>
            <a:ext cx="182563" cy="228600"/>
            <a:chOff x="883" y="1396"/>
            <a:chExt cx="115" cy="144"/>
          </a:xfrm>
        </p:grpSpPr>
        <p:sp>
          <p:nvSpPr>
            <p:cNvPr id="490" name="AutoShape 19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91" name="Line 194"/>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92" name="Line 195"/>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93" name="Line 19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94" name="Line 19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95" name="Line 19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96" name="Line 19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97" name="Line 200"/>
          <p:cNvSpPr>
            <a:spLocks noChangeShapeType="1"/>
          </p:cNvSpPr>
          <p:nvPr/>
        </p:nvSpPr>
        <p:spPr bwMode="auto">
          <a:xfrm>
            <a:off x="10838504" y="4399425"/>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498" name="Text Box 201"/>
          <p:cNvSpPr txBox="1">
            <a:spLocks noChangeArrowheads="1"/>
          </p:cNvSpPr>
          <p:nvPr/>
        </p:nvSpPr>
        <p:spPr bwMode="auto">
          <a:xfrm>
            <a:off x="9708204" y="4254963"/>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Total Price</a:t>
            </a:r>
          </a:p>
        </p:txBody>
      </p:sp>
      <p:sp>
        <p:nvSpPr>
          <p:cNvPr id="499" name="Rectangle 16"/>
          <p:cNvSpPr>
            <a:spLocks noChangeArrowheads="1"/>
          </p:cNvSpPr>
          <p:nvPr/>
        </p:nvSpPr>
        <p:spPr bwMode="auto">
          <a:xfrm>
            <a:off x="7738014" y="4947787"/>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0" name="Rectangle 17"/>
          <p:cNvSpPr>
            <a:spLocks noChangeArrowheads="1"/>
          </p:cNvSpPr>
          <p:nvPr/>
        </p:nvSpPr>
        <p:spPr bwMode="auto">
          <a:xfrm>
            <a:off x="7877714" y="4947787"/>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1" name="Rectangle 18"/>
          <p:cNvSpPr>
            <a:spLocks noChangeArrowheads="1"/>
          </p:cNvSpPr>
          <p:nvPr/>
        </p:nvSpPr>
        <p:spPr bwMode="auto">
          <a:xfrm>
            <a:off x="8017414" y="4947787"/>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2" name="Rectangle 19"/>
          <p:cNvSpPr>
            <a:spLocks noChangeArrowheads="1"/>
          </p:cNvSpPr>
          <p:nvPr/>
        </p:nvSpPr>
        <p:spPr bwMode="auto">
          <a:xfrm>
            <a:off x="8157114" y="4947787"/>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3" name="AutoShape 20"/>
          <p:cNvSpPr>
            <a:spLocks noChangeArrowheads="1"/>
          </p:cNvSpPr>
          <p:nvPr/>
        </p:nvSpPr>
        <p:spPr bwMode="auto">
          <a:xfrm rot="16200000">
            <a:off x="7899939" y="4966836"/>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4" name="AutoShape 21"/>
          <p:cNvSpPr>
            <a:spLocks noChangeArrowheads="1"/>
          </p:cNvSpPr>
          <p:nvPr/>
        </p:nvSpPr>
        <p:spPr bwMode="auto">
          <a:xfrm rot="5400000" flipH="1">
            <a:off x="8045989" y="4966836"/>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5" name="AutoShape 22"/>
          <p:cNvSpPr>
            <a:spLocks noChangeArrowheads="1"/>
          </p:cNvSpPr>
          <p:nvPr/>
        </p:nvSpPr>
        <p:spPr bwMode="auto">
          <a:xfrm rot="5400000" flipH="1">
            <a:off x="8179339" y="4966836"/>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6" name="Line 23"/>
          <p:cNvSpPr>
            <a:spLocks noChangeShapeType="1"/>
          </p:cNvSpPr>
          <p:nvPr/>
        </p:nvSpPr>
        <p:spPr bwMode="auto">
          <a:xfrm flipV="1">
            <a:off x="8271414" y="4970011"/>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7" name="AutoShape 24"/>
          <p:cNvSpPr>
            <a:spLocks noChangeArrowheads="1"/>
          </p:cNvSpPr>
          <p:nvPr/>
        </p:nvSpPr>
        <p:spPr bwMode="auto">
          <a:xfrm rot="16200000">
            <a:off x="7760239" y="4966836"/>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8" name="Line 25"/>
          <p:cNvSpPr>
            <a:spLocks noChangeShapeType="1"/>
          </p:cNvSpPr>
          <p:nvPr/>
        </p:nvSpPr>
        <p:spPr bwMode="auto">
          <a:xfrm flipV="1">
            <a:off x="7852314" y="4970011"/>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9" name="Line 26"/>
          <p:cNvSpPr>
            <a:spLocks noChangeShapeType="1"/>
          </p:cNvSpPr>
          <p:nvPr/>
        </p:nvSpPr>
        <p:spPr bwMode="auto">
          <a:xfrm flipV="1">
            <a:off x="7760239" y="4970011"/>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10" name="AutoShape 29"/>
          <p:cNvSpPr>
            <a:spLocks noChangeArrowheads="1"/>
          </p:cNvSpPr>
          <p:nvPr/>
        </p:nvSpPr>
        <p:spPr bwMode="auto">
          <a:xfrm>
            <a:off x="6699789" y="2251539"/>
            <a:ext cx="1701800" cy="2509837"/>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511" name="Group 30"/>
          <p:cNvGrpSpPr>
            <a:grpSpLocks/>
          </p:cNvGrpSpPr>
          <p:nvPr/>
        </p:nvGrpSpPr>
        <p:grpSpPr bwMode="auto">
          <a:xfrm>
            <a:off x="7376066" y="3478676"/>
            <a:ext cx="709613" cy="244475"/>
            <a:chOff x="826" y="1292"/>
            <a:chExt cx="447" cy="154"/>
          </a:xfrm>
        </p:grpSpPr>
        <p:grpSp>
          <p:nvGrpSpPr>
            <p:cNvPr id="512" name="Group 31"/>
            <p:cNvGrpSpPr>
              <a:grpSpLocks/>
            </p:cNvGrpSpPr>
            <p:nvPr/>
          </p:nvGrpSpPr>
          <p:grpSpPr bwMode="auto">
            <a:xfrm>
              <a:off x="826" y="1294"/>
              <a:ext cx="115" cy="144"/>
              <a:chOff x="883" y="1396"/>
              <a:chExt cx="115" cy="144"/>
            </a:xfrm>
          </p:grpSpPr>
          <p:sp>
            <p:nvSpPr>
              <p:cNvPr id="514" name="AutoShape 3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515" name="Line 3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516" name="Line 3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517" name="Line 3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518" name="Line 3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519" name="Line 3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520" name="Line 3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grpSp>
        <p:sp>
          <p:nvSpPr>
            <p:cNvPr id="513" name="Text Box 39"/>
            <p:cNvSpPr txBox="1">
              <a:spLocks noChangeArrowheads="1"/>
            </p:cNvSpPr>
            <p:nvPr/>
          </p:nvSpPr>
          <p:spPr bwMode="auto">
            <a:xfrm>
              <a:off x="913" y="1292"/>
              <a:ext cx="36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smtClean="0">
                  <a:ln>
                    <a:noFill/>
                  </a:ln>
                  <a:solidFill>
                    <a:prstClr val="black"/>
                  </a:solidFill>
                  <a:effectLst/>
                  <a:uLnTx/>
                  <a:uFillTx/>
                  <a:latin typeface="Calibri" panose="020F0502020204030204"/>
                </a:rPr>
                <a:t>ItemID</a:t>
              </a:r>
              <a:endParaRPr kumimoji="0" lang="en-US" sz="11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521" name="Group 40"/>
          <p:cNvGrpSpPr>
            <a:grpSpLocks/>
          </p:cNvGrpSpPr>
          <p:nvPr/>
        </p:nvGrpSpPr>
        <p:grpSpPr bwMode="auto">
          <a:xfrm>
            <a:off x="7376065" y="3739026"/>
            <a:ext cx="528638" cy="244475"/>
            <a:chOff x="826" y="1292"/>
            <a:chExt cx="333" cy="154"/>
          </a:xfrm>
        </p:grpSpPr>
        <p:grpSp>
          <p:nvGrpSpPr>
            <p:cNvPr id="522" name="Group 41"/>
            <p:cNvGrpSpPr>
              <a:grpSpLocks/>
            </p:cNvGrpSpPr>
            <p:nvPr/>
          </p:nvGrpSpPr>
          <p:grpSpPr bwMode="auto">
            <a:xfrm>
              <a:off x="826" y="1294"/>
              <a:ext cx="115" cy="144"/>
              <a:chOff x="883" y="1396"/>
              <a:chExt cx="115" cy="144"/>
            </a:xfrm>
          </p:grpSpPr>
          <p:sp>
            <p:nvSpPr>
              <p:cNvPr id="524" name="AutoShape 4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25" name="Line 4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6" name="Line 4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7" name="Line 4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8" name="Line 4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9" name="Line 4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30" name="Line 4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523" name="Text Box 49"/>
            <p:cNvSpPr txBox="1">
              <a:spLocks noChangeArrowheads="1"/>
            </p:cNvSpPr>
            <p:nvPr/>
          </p:nvSpPr>
          <p:spPr bwMode="auto">
            <a:xfrm>
              <a:off x="913" y="1292"/>
              <a:ext cx="246"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Qty</a:t>
              </a:r>
            </a:p>
          </p:txBody>
        </p:sp>
      </p:grpSp>
      <p:grpSp>
        <p:nvGrpSpPr>
          <p:cNvPr id="531" name="Group 50"/>
          <p:cNvGrpSpPr>
            <a:grpSpLocks/>
          </p:cNvGrpSpPr>
          <p:nvPr/>
        </p:nvGrpSpPr>
        <p:grpSpPr bwMode="auto">
          <a:xfrm>
            <a:off x="7376066" y="3999376"/>
            <a:ext cx="849313" cy="244475"/>
            <a:chOff x="826" y="1292"/>
            <a:chExt cx="535" cy="154"/>
          </a:xfrm>
        </p:grpSpPr>
        <p:grpSp>
          <p:nvGrpSpPr>
            <p:cNvPr id="532" name="Group 51"/>
            <p:cNvGrpSpPr>
              <a:grpSpLocks/>
            </p:cNvGrpSpPr>
            <p:nvPr/>
          </p:nvGrpSpPr>
          <p:grpSpPr bwMode="auto">
            <a:xfrm>
              <a:off x="826" y="1294"/>
              <a:ext cx="115" cy="144"/>
              <a:chOff x="883" y="1396"/>
              <a:chExt cx="115" cy="144"/>
            </a:xfrm>
          </p:grpSpPr>
          <p:sp>
            <p:nvSpPr>
              <p:cNvPr id="534" name="AutoShape 5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35" name="Line 5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36" name="Line 5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37" name="Line 5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38" name="Line 5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39" name="Line 5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40" name="Line 5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533" name="Text Box 59"/>
            <p:cNvSpPr txBox="1">
              <a:spLocks noChangeArrowheads="1"/>
            </p:cNvSpPr>
            <p:nvPr/>
          </p:nvSpPr>
          <p:spPr bwMode="auto">
            <a:xfrm>
              <a:off x="913" y="1292"/>
              <a:ext cx="44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smtClean="0">
                  <a:ln>
                    <a:noFill/>
                  </a:ln>
                  <a:solidFill>
                    <a:prstClr val="black"/>
                  </a:solidFill>
                  <a:effectLst/>
                  <a:uLnTx/>
                  <a:uFillTx/>
                  <a:latin typeface="Calibri" panose="020F0502020204030204"/>
                </a:rPr>
                <a:t>UnitPrice</a:t>
              </a:r>
              <a:endParaRPr kumimoji="0" lang="en-US" sz="1100" b="0"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541" name="Group 60"/>
          <p:cNvGrpSpPr>
            <a:grpSpLocks/>
          </p:cNvGrpSpPr>
          <p:nvPr/>
        </p:nvGrpSpPr>
        <p:grpSpPr bwMode="auto">
          <a:xfrm>
            <a:off x="7137939" y="2705567"/>
            <a:ext cx="757238" cy="258763"/>
            <a:chOff x="822" y="1077"/>
            <a:chExt cx="477" cy="163"/>
          </a:xfrm>
        </p:grpSpPr>
        <p:grpSp>
          <p:nvGrpSpPr>
            <p:cNvPr id="542" name="Group 61"/>
            <p:cNvGrpSpPr>
              <a:grpSpLocks/>
            </p:cNvGrpSpPr>
            <p:nvPr/>
          </p:nvGrpSpPr>
          <p:grpSpPr bwMode="auto">
            <a:xfrm>
              <a:off x="822" y="1077"/>
              <a:ext cx="115" cy="143"/>
              <a:chOff x="2313" y="1620"/>
              <a:chExt cx="246" cy="324"/>
            </a:xfrm>
          </p:grpSpPr>
          <p:sp>
            <p:nvSpPr>
              <p:cNvPr id="544" name="AutoShape 62"/>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45" name="Line 63"/>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546" name="Line 64"/>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547" name="Line 65"/>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548" name="Line 66"/>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549" name="Line 67"/>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543" name="Text Box 68"/>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a:rPr>
                <a:t>Record</a:t>
              </a:r>
            </a:p>
          </p:txBody>
        </p:sp>
      </p:grpSp>
      <p:grpSp>
        <p:nvGrpSpPr>
          <p:cNvPr id="550" name="Group 69"/>
          <p:cNvGrpSpPr>
            <a:grpSpLocks/>
          </p:cNvGrpSpPr>
          <p:nvPr/>
        </p:nvGrpSpPr>
        <p:grpSpPr bwMode="auto">
          <a:xfrm>
            <a:off x="7372890" y="2957976"/>
            <a:ext cx="487363" cy="244475"/>
            <a:chOff x="826" y="1292"/>
            <a:chExt cx="307" cy="154"/>
          </a:xfrm>
        </p:grpSpPr>
        <p:grpSp>
          <p:nvGrpSpPr>
            <p:cNvPr id="551" name="Group 70"/>
            <p:cNvGrpSpPr>
              <a:grpSpLocks/>
            </p:cNvGrpSpPr>
            <p:nvPr/>
          </p:nvGrpSpPr>
          <p:grpSpPr bwMode="auto">
            <a:xfrm>
              <a:off x="826" y="1294"/>
              <a:ext cx="115" cy="144"/>
              <a:chOff x="883" y="1396"/>
              <a:chExt cx="115" cy="144"/>
            </a:xfrm>
          </p:grpSpPr>
          <p:sp>
            <p:nvSpPr>
              <p:cNvPr id="553" name="AutoShape 7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54" name="Line 7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55" name="Line 7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56" name="Line 7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57" name="Line 7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58" name="Line 7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59" name="Line 7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552" name="Text Box 78"/>
            <p:cNvSpPr txBox="1">
              <a:spLocks noChangeArrowheads="1"/>
            </p:cNvSpPr>
            <p:nvPr/>
          </p:nvSpPr>
          <p:spPr bwMode="auto">
            <a:xfrm>
              <a:off x="913" y="1292"/>
              <a:ext cx="22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PO</a:t>
              </a:r>
            </a:p>
          </p:txBody>
        </p:sp>
      </p:grpSp>
      <p:grpSp>
        <p:nvGrpSpPr>
          <p:cNvPr id="560" name="Group 79"/>
          <p:cNvGrpSpPr>
            <a:grpSpLocks/>
          </p:cNvGrpSpPr>
          <p:nvPr/>
        </p:nvGrpSpPr>
        <p:grpSpPr bwMode="auto">
          <a:xfrm>
            <a:off x="6971253" y="2802401"/>
            <a:ext cx="92075" cy="92075"/>
            <a:chOff x="834" y="1956"/>
            <a:chExt cx="58" cy="58"/>
          </a:xfrm>
        </p:grpSpPr>
        <p:sp>
          <p:nvSpPr>
            <p:cNvPr id="561" name="Rectangle 80"/>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562" name="Line 81"/>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563" name="Group 82"/>
          <p:cNvGrpSpPr>
            <a:grpSpLocks/>
          </p:cNvGrpSpPr>
          <p:nvPr/>
        </p:nvGrpSpPr>
        <p:grpSpPr bwMode="auto">
          <a:xfrm>
            <a:off x="7372890" y="3218326"/>
            <a:ext cx="674688" cy="244475"/>
            <a:chOff x="826" y="1292"/>
            <a:chExt cx="425" cy="154"/>
          </a:xfrm>
        </p:grpSpPr>
        <p:grpSp>
          <p:nvGrpSpPr>
            <p:cNvPr id="564" name="Group 83"/>
            <p:cNvGrpSpPr>
              <a:grpSpLocks/>
            </p:cNvGrpSpPr>
            <p:nvPr/>
          </p:nvGrpSpPr>
          <p:grpSpPr bwMode="auto">
            <a:xfrm>
              <a:off x="826" y="1294"/>
              <a:ext cx="115" cy="144"/>
              <a:chOff x="883" y="1396"/>
              <a:chExt cx="115" cy="144"/>
            </a:xfrm>
          </p:grpSpPr>
          <p:sp>
            <p:nvSpPr>
              <p:cNvPr id="566" name="AutoShape 8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67" name="Line 8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68" name="Line 8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69" name="Line 8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70" name="Line 8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71" name="Line 8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72" name="Line 9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565" name="Text Box 91"/>
            <p:cNvSpPr txBox="1">
              <a:spLocks noChangeArrowheads="1"/>
            </p:cNvSpPr>
            <p:nvPr/>
          </p:nvSpPr>
          <p:spPr bwMode="auto">
            <a:xfrm>
              <a:off x="913" y="1292"/>
              <a:ext cx="33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Status</a:t>
              </a:r>
            </a:p>
          </p:txBody>
        </p:sp>
      </p:grpSp>
      <p:sp>
        <p:nvSpPr>
          <p:cNvPr id="573" name="Line 92"/>
          <p:cNvSpPr>
            <a:spLocks noChangeShapeType="1"/>
          </p:cNvSpPr>
          <p:nvPr/>
        </p:nvSpPr>
        <p:spPr bwMode="auto">
          <a:xfrm>
            <a:off x="7218903" y="2959563"/>
            <a:ext cx="9525" cy="1420812"/>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74" name="Line 93"/>
          <p:cNvSpPr>
            <a:spLocks noChangeShapeType="1"/>
          </p:cNvSpPr>
          <p:nvPr/>
        </p:nvSpPr>
        <p:spPr bwMode="auto">
          <a:xfrm flipH="1">
            <a:off x="7069678" y="2850025"/>
            <a:ext cx="58737" cy="1588"/>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75" name="Line 94"/>
          <p:cNvSpPr>
            <a:spLocks noChangeShapeType="1"/>
          </p:cNvSpPr>
          <p:nvPr/>
        </p:nvSpPr>
        <p:spPr bwMode="auto">
          <a:xfrm flipH="1">
            <a:off x="7222077" y="308338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76" name="Line 95"/>
          <p:cNvSpPr>
            <a:spLocks noChangeShapeType="1"/>
          </p:cNvSpPr>
          <p:nvPr/>
        </p:nvSpPr>
        <p:spPr bwMode="auto">
          <a:xfrm flipH="1">
            <a:off x="7222077" y="3340563"/>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77" name="Line 96"/>
          <p:cNvSpPr>
            <a:spLocks noChangeShapeType="1"/>
          </p:cNvSpPr>
          <p:nvPr/>
        </p:nvSpPr>
        <p:spPr bwMode="auto">
          <a:xfrm flipH="1">
            <a:off x="7222077" y="3594563"/>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78" name="Line 97"/>
          <p:cNvSpPr>
            <a:spLocks noChangeShapeType="1"/>
          </p:cNvSpPr>
          <p:nvPr/>
        </p:nvSpPr>
        <p:spPr bwMode="auto">
          <a:xfrm flipH="1">
            <a:off x="7225252" y="3873963"/>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79" name="Line 98"/>
          <p:cNvSpPr>
            <a:spLocks noChangeShapeType="1"/>
          </p:cNvSpPr>
          <p:nvPr/>
        </p:nvSpPr>
        <p:spPr bwMode="auto">
          <a:xfrm flipH="1">
            <a:off x="7225252" y="4127963"/>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580" name="Group 170"/>
          <p:cNvGrpSpPr>
            <a:grpSpLocks/>
          </p:cNvGrpSpPr>
          <p:nvPr/>
        </p:nvGrpSpPr>
        <p:grpSpPr bwMode="auto">
          <a:xfrm>
            <a:off x="7376065" y="4256551"/>
            <a:ext cx="593725" cy="244475"/>
            <a:chOff x="826" y="1292"/>
            <a:chExt cx="374" cy="154"/>
          </a:xfrm>
        </p:grpSpPr>
        <p:grpSp>
          <p:nvGrpSpPr>
            <p:cNvPr id="581" name="Group 171"/>
            <p:cNvGrpSpPr>
              <a:grpSpLocks/>
            </p:cNvGrpSpPr>
            <p:nvPr/>
          </p:nvGrpSpPr>
          <p:grpSpPr bwMode="auto">
            <a:xfrm>
              <a:off x="826" y="1294"/>
              <a:ext cx="115" cy="144"/>
              <a:chOff x="883" y="1396"/>
              <a:chExt cx="115" cy="144"/>
            </a:xfrm>
          </p:grpSpPr>
          <p:sp>
            <p:nvSpPr>
              <p:cNvPr id="583" name="AutoShape 17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84" name="Line 17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85" name="Line 17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86" name="Line 17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87" name="Line 17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88" name="Line 17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89" name="Line 17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582" name="Text Box 179"/>
            <p:cNvSpPr txBox="1">
              <a:spLocks noChangeArrowheads="1"/>
            </p:cNvSpPr>
            <p:nvPr/>
          </p:nvSpPr>
          <p:spPr bwMode="auto">
            <a:xfrm>
              <a:off x="913" y="1292"/>
              <a:ext cx="287"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Calibri" panose="020F0502020204030204"/>
                </a:rPr>
                <a:t>Date</a:t>
              </a:r>
            </a:p>
          </p:txBody>
        </p:sp>
      </p:grpSp>
      <p:sp>
        <p:nvSpPr>
          <p:cNvPr id="590" name="Line 180"/>
          <p:cNvSpPr>
            <a:spLocks noChangeShapeType="1"/>
          </p:cNvSpPr>
          <p:nvPr/>
        </p:nvSpPr>
        <p:spPr bwMode="auto">
          <a:xfrm flipH="1">
            <a:off x="7225252" y="4378788"/>
            <a:ext cx="13176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91" name="Line 166"/>
          <p:cNvSpPr>
            <a:spLocks noChangeShapeType="1"/>
          </p:cNvSpPr>
          <p:nvPr/>
        </p:nvSpPr>
        <p:spPr bwMode="auto">
          <a:xfrm>
            <a:off x="7832472" y="3873614"/>
            <a:ext cx="554038"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92" name="Line 167"/>
          <p:cNvSpPr>
            <a:spLocks noChangeShapeType="1"/>
          </p:cNvSpPr>
          <p:nvPr/>
        </p:nvSpPr>
        <p:spPr bwMode="auto">
          <a:xfrm flipV="1">
            <a:off x="8026146" y="3591040"/>
            <a:ext cx="2091161" cy="7936"/>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93" name="Line 169"/>
          <p:cNvSpPr>
            <a:spLocks noChangeShapeType="1"/>
          </p:cNvSpPr>
          <p:nvPr/>
        </p:nvSpPr>
        <p:spPr bwMode="auto">
          <a:xfrm>
            <a:off x="8392063" y="3346563"/>
            <a:ext cx="1262165" cy="750889"/>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96" name="Line 215"/>
          <p:cNvSpPr>
            <a:spLocks noChangeShapeType="1"/>
          </p:cNvSpPr>
          <p:nvPr/>
        </p:nvSpPr>
        <p:spPr bwMode="auto">
          <a:xfrm flipV="1">
            <a:off x="9641524" y="4097452"/>
            <a:ext cx="210626"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97" name="Line 216"/>
          <p:cNvSpPr>
            <a:spLocks noChangeShapeType="1"/>
          </p:cNvSpPr>
          <p:nvPr/>
        </p:nvSpPr>
        <p:spPr bwMode="auto">
          <a:xfrm>
            <a:off x="7983285" y="3346566"/>
            <a:ext cx="421477" cy="635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grpSp>
        <p:nvGrpSpPr>
          <p:cNvPr id="598" name="Group 597"/>
          <p:cNvGrpSpPr/>
          <p:nvPr/>
        </p:nvGrpSpPr>
        <p:grpSpPr>
          <a:xfrm>
            <a:off x="7797547" y="2843327"/>
            <a:ext cx="2105447" cy="238125"/>
            <a:chOff x="2059938" y="2557781"/>
            <a:chExt cx="2105447" cy="238125"/>
          </a:xfrm>
        </p:grpSpPr>
        <p:sp>
          <p:nvSpPr>
            <p:cNvPr id="599" name="Line 191"/>
            <p:cNvSpPr>
              <a:spLocks noChangeShapeType="1"/>
            </p:cNvSpPr>
            <p:nvPr/>
          </p:nvSpPr>
          <p:spPr bwMode="auto">
            <a:xfrm>
              <a:off x="3264155" y="2669114"/>
              <a:ext cx="660401" cy="12065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600" name="Line 207"/>
            <p:cNvSpPr>
              <a:spLocks noChangeShapeType="1"/>
            </p:cNvSpPr>
            <p:nvPr/>
          </p:nvSpPr>
          <p:spPr bwMode="auto">
            <a:xfrm flipV="1">
              <a:off x="2647313" y="2660969"/>
              <a:ext cx="433388" cy="134937"/>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601" name="Rectangle 210"/>
            <p:cNvSpPr>
              <a:spLocks noChangeArrowheads="1"/>
            </p:cNvSpPr>
            <p:nvPr/>
          </p:nvSpPr>
          <p:spPr bwMode="auto">
            <a:xfrm>
              <a:off x="3058477" y="2557781"/>
              <a:ext cx="238125" cy="219075"/>
            </a:xfrm>
            <a:prstGeom prst="rect">
              <a:avLst/>
            </a:prstGeom>
            <a:solidFill>
              <a:srgbClr val="FF0000"/>
            </a:solidFill>
            <a:ln w="9525" algn="ctr">
              <a:noFill/>
              <a:miter lim="800000"/>
              <a:headEnd/>
              <a:tailEnd/>
            </a:ln>
          </p:spPr>
          <p:txBody>
            <a:bodyPr wrap="none" lIns="0" tIns="0" rIns="0" bIns="0" anchor="ctr"/>
            <a:lstStyle/>
            <a:p>
              <a:pPr defTabSz="914400">
                <a:lnSpc>
                  <a:spcPct val="90000"/>
                </a:lnSpc>
                <a:spcBef>
                  <a:spcPct val="40000"/>
                </a:spcBef>
              </a:pPr>
              <a:r>
                <a:rPr lang="en-US" sz="1200" dirty="0" smtClean="0">
                  <a:solidFill>
                    <a:prstClr val="white"/>
                  </a:solidFill>
                  <a:latin typeface="Calibri" panose="020F0502020204030204"/>
                </a:rPr>
                <a:t> (..)</a:t>
              </a:r>
              <a:endParaRPr lang="en-US" sz="1200" dirty="0">
                <a:solidFill>
                  <a:prstClr val="white"/>
                </a:solidFill>
                <a:latin typeface="Calibri" panose="020F0502020204030204"/>
              </a:endParaRPr>
            </a:p>
          </p:txBody>
        </p:sp>
        <p:sp>
          <p:nvSpPr>
            <p:cNvPr id="602" name="Line 223"/>
            <p:cNvSpPr>
              <a:spLocks noChangeShapeType="1"/>
            </p:cNvSpPr>
            <p:nvPr/>
          </p:nvSpPr>
          <p:spPr bwMode="auto">
            <a:xfrm flipH="1">
              <a:off x="2059938" y="2795905"/>
              <a:ext cx="590550"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603" name="Line 224"/>
            <p:cNvSpPr>
              <a:spLocks noChangeShapeType="1"/>
            </p:cNvSpPr>
            <p:nvPr/>
          </p:nvSpPr>
          <p:spPr bwMode="auto">
            <a:xfrm flipH="1">
              <a:off x="3905506" y="2786173"/>
              <a:ext cx="259879"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grpSp>
      <p:sp>
        <p:nvSpPr>
          <p:cNvPr id="608" name="Line 214"/>
          <p:cNvSpPr>
            <a:spLocks noChangeShapeType="1"/>
          </p:cNvSpPr>
          <p:nvPr/>
        </p:nvSpPr>
        <p:spPr bwMode="auto">
          <a:xfrm flipV="1">
            <a:off x="8380159" y="3869885"/>
            <a:ext cx="1693169" cy="2142"/>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grpSp>
        <p:nvGrpSpPr>
          <p:cNvPr id="2" name="Group 1"/>
          <p:cNvGrpSpPr/>
          <p:nvPr/>
        </p:nvGrpSpPr>
        <p:grpSpPr>
          <a:xfrm>
            <a:off x="8153940" y="3878376"/>
            <a:ext cx="1804195" cy="493921"/>
            <a:chOff x="8153940" y="3878376"/>
            <a:chExt cx="1804195" cy="493921"/>
          </a:xfrm>
        </p:grpSpPr>
        <p:sp>
          <p:nvSpPr>
            <p:cNvPr id="594" name="Line 203"/>
            <p:cNvSpPr>
              <a:spLocks noChangeShapeType="1"/>
            </p:cNvSpPr>
            <p:nvPr/>
          </p:nvSpPr>
          <p:spPr bwMode="auto">
            <a:xfrm>
              <a:off x="8391273" y="3878376"/>
              <a:ext cx="415925" cy="17145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95" name="Line 205"/>
            <p:cNvSpPr>
              <a:spLocks noChangeShapeType="1"/>
            </p:cNvSpPr>
            <p:nvPr/>
          </p:nvSpPr>
          <p:spPr bwMode="auto">
            <a:xfrm flipV="1">
              <a:off x="8153940" y="4124436"/>
              <a:ext cx="248445" cy="2"/>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605" name="Line 206"/>
            <p:cNvSpPr>
              <a:spLocks noChangeShapeType="1"/>
            </p:cNvSpPr>
            <p:nvPr/>
          </p:nvSpPr>
          <p:spPr bwMode="auto">
            <a:xfrm>
              <a:off x="8899273" y="4049828"/>
              <a:ext cx="758132" cy="320674"/>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606" name="Line 212"/>
            <p:cNvSpPr>
              <a:spLocks noChangeShapeType="1"/>
            </p:cNvSpPr>
            <p:nvPr/>
          </p:nvSpPr>
          <p:spPr bwMode="auto">
            <a:xfrm flipV="1">
              <a:off x="8391272" y="4053001"/>
              <a:ext cx="401638" cy="71435"/>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607" name="Line 213"/>
            <p:cNvSpPr>
              <a:spLocks noChangeShapeType="1"/>
            </p:cNvSpPr>
            <p:nvPr/>
          </p:nvSpPr>
          <p:spPr bwMode="auto">
            <a:xfrm flipV="1">
              <a:off x="9654228" y="4372297"/>
              <a:ext cx="303907"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609" name="Rectangle 204"/>
            <p:cNvSpPr>
              <a:spLocks noChangeArrowheads="1"/>
            </p:cNvSpPr>
            <p:nvPr/>
          </p:nvSpPr>
          <p:spPr bwMode="auto">
            <a:xfrm>
              <a:off x="8718785" y="3929999"/>
              <a:ext cx="238125" cy="219075"/>
            </a:xfrm>
            <a:prstGeom prst="rect">
              <a:avLst/>
            </a:prstGeom>
            <a:solidFill>
              <a:srgbClr val="993300"/>
            </a:solidFill>
            <a:ln w="9525" algn="ctr">
              <a:noFill/>
              <a:miter lim="800000"/>
              <a:headEnd/>
              <a:tailEnd/>
            </a:ln>
          </p:spPr>
          <p:txBody>
            <a:bodyPr wrap="none" anchor="ctr"/>
            <a:lstStyle/>
            <a:p>
              <a:pPr algn="ctr" defTabSz="914400">
                <a:lnSpc>
                  <a:spcPct val="90000"/>
                </a:lnSpc>
                <a:spcBef>
                  <a:spcPct val="40000"/>
                </a:spcBef>
              </a:pPr>
              <a:r>
                <a:rPr lang="en-US" sz="1200" dirty="0">
                  <a:solidFill>
                    <a:prstClr val="white"/>
                  </a:solidFill>
                  <a:latin typeface="Calibri" panose="020F0502020204030204"/>
                </a:rPr>
                <a:t>X</a:t>
              </a:r>
            </a:p>
          </p:txBody>
        </p:sp>
      </p:grpSp>
      <p:grpSp>
        <p:nvGrpSpPr>
          <p:cNvPr id="610" name="Group 609"/>
          <p:cNvGrpSpPr/>
          <p:nvPr/>
        </p:nvGrpSpPr>
        <p:grpSpPr>
          <a:xfrm>
            <a:off x="7910261" y="3297352"/>
            <a:ext cx="2379767" cy="1095374"/>
            <a:chOff x="2172652" y="3011806"/>
            <a:chExt cx="2379767" cy="1095374"/>
          </a:xfrm>
        </p:grpSpPr>
        <p:sp>
          <p:nvSpPr>
            <p:cNvPr id="611" name="Line 168"/>
            <p:cNvSpPr>
              <a:spLocks noChangeShapeType="1"/>
            </p:cNvSpPr>
            <p:nvPr/>
          </p:nvSpPr>
          <p:spPr bwMode="auto">
            <a:xfrm flipV="1">
              <a:off x="2658427" y="3110230"/>
              <a:ext cx="407987" cy="99695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612" name="Line 202"/>
            <p:cNvSpPr>
              <a:spLocks noChangeShapeType="1"/>
            </p:cNvSpPr>
            <p:nvPr/>
          </p:nvSpPr>
          <p:spPr bwMode="auto">
            <a:xfrm flipV="1">
              <a:off x="3275964" y="3070961"/>
              <a:ext cx="640655" cy="47207"/>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613" name="Line 211"/>
            <p:cNvSpPr>
              <a:spLocks noChangeShapeType="1"/>
            </p:cNvSpPr>
            <p:nvPr/>
          </p:nvSpPr>
          <p:spPr bwMode="auto">
            <a:xfrm>
              <a:off x="2172652" y="4107180"/>
              <a:ext cx="492125"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grpSp>
          <p:nvGrpSpPr>
            <p:cNvPr id="614" name="Group 181"/>
            <p:cNvGrpSpPr>
              <a:grpSpLocks/>
            </p:cNvGrpSpPr>
            <p:nvPr/>
          </p:nvGrpSpPr>
          <p:grpSpPr bwMode="auto">
            <a:xfrm>
              <a:off x="3058477" y="3011806"/>
              <a:ext cx="238125" cy="219075"/>
              <a:chOff x="1581" y="2428"/>
              <a:chExt cx="150" cy="138"/>
            </a:xfrm>
          </p:grpSpPr>
          <p:sp>
            <p:nvSpPr>
              <p:cNvPr id="616" name="Rectangle 182"/>
              <p:cNvSpPr>
                <a:spLocks noChangeArrowheads="1"/>
              </p:cNvSpPr>
              <p:nvPr/>
            </p:nvSpPr>
            <p:spPr bwMode="auto">
              <a:xfrm>
                <a:off x="1581" y="2428"/>
                <a:ext cx="150" cy="138"/>
              </a:xfrm>
              <a:prstGeom prst="rect">
                <a:avLst/>
              </a:prstGeom>
              <a:solidFill>
                <a:srgbClr val="333399"/>
              </a:solidFill>
              <a:ln w="9525" algn="ctr">
                <a:noFill/>
                <a:miter lim="800000"/>
                <a:headEnd/>
                <a:tailEnd/>
              </a:ln>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617" name="Rectangle 183"/>
              <p:cNvSpPr>
                <a:spLocks noChangeArrowheads="1"/>
              </p:cNvSpPr>
              <p:nvPr/>
            </p:nvSpPr>
            <p:spPr bwMode="auto">
              <a:xfrm>
                <a:off x="1594" y="2441"/>
                <a:ext cx="125"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18" name="Rectangle 184"/>
              <p:cNvSpPr>
                <a:spLocks noChangeArrowheads="1"/>
              </p:cNvSpPr>
              <p:nvPr/>
            </p:nvSpPr>
            <p:spPr bwMode="auto">
              <a:xfrm>
                <a:off x="1594"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19" name="Rectangle 185"/>
              <p:cNvSpPr>
                <a:spLocks noChangeArrowheads="1"/>
              </p:cNvSpPr>
              <p:nvPr/>
            </p:nvSpPr>
            <p:spPr bwMode="auto">
              <a:xfrm>
                <a:off x="1640"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20" name="Rectangle 186"/>
              <p:cNvSpPr>
                <a:spLocks noChangeArrowheads="1"/>
              </p:cNvSpPr>
              <p:nvPr/>
            </p:nvSpPr>
            <p:spPr bwMode="auto">
              <a:xfrm>
                <a:off x="1688"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21" name="Rectangle 187"/>
              <p:cNvSpPr>
                <a:spLocks noChangeArrowheads="1"/>
              </p:cNvSpPr>
              <p:nvPr/>
            </p:nvSpPr>
            <p:spPr bwMode="auto">
              <a:xfrm>
                <a:off x="1688" y="2513"/>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22" name="Rectangle 188"/>
              <p:cNvSpPr>
                <a:spLocks noChangeArrowheads="1"/>
              </p:cNvSpPr>
              <p:nvPr/>
            </p:nvSpPr>
            <p:spPr bwMode="auto">
              <a:xfrm>
                <a:off x="1594" y="2515"/>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23" name="Line 189"/>
              <p:cNvSpPr>
                <a:spLocks noChangeShapeType="1"/>
              </p:cNvSpPr>
              <p:nvPr/>
            </p:nvSpPr>
            <p:spPr bwMode="auto">
              <a:xfrm>
                <a:off x="1656" y="2515"/>
                <a:ext cx="0" cy="30"/>
              </a:xfrm>
              <a:prstGeom prst="line">
                <a:avLst/>
              </a:prstGeom>
              <a:noFill/>
              <a:ln w="12700">
                <a:solidFill>
                  <a:sysClr val="window" lastClr="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624" name="Line 190"/>
              <p:cNvSpPr>
                <a:spLocks noChangeShapeType="1"/>
              </p:cNvSpPr>
              <p:nvPr/>
            </p:nvSpPr>
            <p:spPr bwMode="auto">
              <a:xfrm rot="5400000">
                <a:off x="1656" y="2513"/>
                <a:ext cx="0" cy="30"/>
              </a:xfrm>
              <a:prstGeom prst="line">
                <a:avLst/>
              </a:prstGeom>
              <a:noFill/>
              <a:ln w="12700">
                <a:solidFill>
                  <a:sysClr val="window" lastClr="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615" name="Line 225"/>
            <p:cNvSpPr>
              <a:spLocks noChangeShapeType="1"/>
            </p:cNvSpPr>
            <p:nvPr/>
          </p:nvSpPr>
          <p:spPr bwMode="auto">
            <a:xfrm flipH="1">
              <a:off x="3907094" y="3067371"/>
              <a:ext cx="645325"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grpSp>
      <p:sp>
        <p:nvSpPr>
          <p:cNvPr id="625" name="Text Box 163"/>
          <p:cNvSpPr txBox="1">
            <a:spLocks noChangeArrowheads="1"/>
          </p:cNvSpPr>
          <p:nvPr/>
        </p:nvSpPr>
        <p:spPr bwMode="auto">
          <a:xfrm>
            <a:off x="6483238" y="2249470"/>
            <a:ext cx="2043113" cy="286232"/>
          </a:xfrm>
          <a:prstGeom prst="rect">
            <a:avLst/>
          </a:prstGeom>
          <a:noFill/>
          <a:ln w="9525" algn="ctr">
            <a:noFill/>
            <a:miter lim="800000"/>
            <a:headEnd/>
            <a:tailEnd/>
          </a:ln>
        </p:spPr>
        <p:txBody>
          <a:bodyPr>
            <a:spAutoFit/>
          </a:bodyPr>
          <a:lstStyle/>
          <a:p>
            <a:pPr algn="ctr" defTabSz="914400">
              <a:lnSpc>
                <a:spcPct val="90000"/>
              </a:lnSpc>
              <a:spcBef>
                <a:spcPct val="40000"/>
              </a:spcBef>
            </a:pPr>
            <a:r>
              <a:rPr lang="en-US" sz="1400" b="1" dirty="0">
                <a:solidFill>
                  <a:prstClr val="black"/>
                </a:solidFill>
                <a:latin typeface="Segoe UI Light" pitchFamily="34" charset="0"/>
              </a:rPr>
              <a:t>Source</a:t>
            </a:r>
            <a:r>
              <a:rPr lang="en-US" sz="1400" b="1" dirty="0" smtClean="0">
                <a:solidFill>
                  <a:prstClr val="black"/>
                </a:solidFill>
                <a:latin typeface="Segoe UI (Body)"/>
              </a:rPr>
              <a:t> </a:t>
            </a:r>
            <a:r>
              <a:rPr lang="en-US" sz="1400" b="1" dirty="0">
                <a:solidFill>
                  <a:prstClr val="black"/>
                </a:solidFill>
                <a:latin typeface="Segoe UI Light" pitchFamily="34" charset="0"/>
              </a:rPr>
              <a:t>Schema</a:t>
            </a:r>
          </a:p>
        </p:txBody>
      </p:sp>
    </p:spTree>
    <p:extLst>
      <p:ext uri="{BB962C8B-B14F-4D97-AF65-F5344CB8AC3E}">
        <p14:creationId xmlns:p14="http://schemas.microsoft.com/office/powerpoint/2010/main" val="4264260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wipe(left)">
                                      <p:cBhvr>
                                        <p:cTn id="7" dur="500"/>
                                        <p:tgtEl>
                                          <p:spTgt spid="59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10"/>
                                        </p:tgtEl>
                                        <p:attrNameLst>
                                          <p:attrName>style.visibility</p:attrName>
                                        </p:attrNameLst>
                                      </p:cBhvr>
                                      <p:to>
                                        <p:strVal val="visible"/>
                                      </p:to>
                                    </p:set>
                                    <p:animEffect transition="in" filter="wipe(left)">
                                      <p:cBhvr>
                                        <p:cTn id="15" dur="5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1868838" y="1769070"/>
            <a:ext cx="2028825" cy="4505325"/>
          </a:xfrm>
          <a:prstGeom prst="rect">
            <a:avLst/>
          </a:prstGeom>
        </p:spPr>
      </p:pic>
      <p:pic>
        <p:nvPicPr>
          <p:cNvPr id="5" name="Picture 4"/>
          <p:cNvPicPr>
            <a:picLocks noChangeAspect="1"/>
          </p:cNvPicPr>
          <p:nvPr/>
        </p:nvPicPr>
        <p:blipFill>
          <a:blip r:embed="rId4"/>
          <a:stretch>
            <a:fillRect/>
          </a:stretch>
        </p:blipFill>
        <p:spPr>
          <a:xfrm>
            <a:off x="4221608" y="1769070"/>
            <a:ext cx="5791200" cy="2524125"/>
          </a:xfrm>
          <a:prstGeom prst="rect">
            <a:avLst/>
          </a:prstGeom>
        </p:spPr>
      </p:pic>
      <p:grpSp>
        <p:nvGrpSpPr>
          <p:cNvPr id="21" name="Group 20"/>
          <p:cNvGrpSpPr/>
          <p:nvPr/>
        </p:nvGrpSpPr>
        <p:grpSpPr>
          <a:xfrm>
            <a:off x="3639332" y="2564641"/>
            <a:ext cx="3654666" cy="3165149"/>
            <a:chOff x="3338303" y="2348617"/>
            <a:chExt cx="3654666" cy="3165149"/>
          </a:xfrm>
        </p:grpSpPr>
        <p:grpSp>
          <p:nvGrpSpPr>
            <p:cNvPr id="13" name="Group 12"/>
            <p:cNvGrpSpPr>
              <a:grpSpLocks/>
            </p:cNvGrpSpPr>
            <p:nvPr/>
          </p:nvGrpSpPr>
          <p:grpSpPr bwMode="auto">
            <a:xfrm>
              <a:off x="3338303" y="2348617"/>
              <a:ext cx="3654666" cy="3165149"/>
              <a:chOff x="1726024" y="2276850"/>
              <a:chExt cx="4043311" cy="3500611"/>
            </a:xfrm>
          </p:grpSpPr>
          <p:sp>
            <p:nvSpPr>
              <p:cNvPr id="14" name="Freeform 13"/>
              <p:cNvSpPr>
                <a:spLocks/>
              </p:cNvSpPr>
              <p:nvPr/>
            </p:nvSpPr>
            <p:spPr bwMode="auto">
              <a:xfrm rot="11228872" flipH="1">
                <a:off x="1726024" y="2420786"/>
                <a:ext cx="3649831" cy="3356675"/>
              </a:xfrm>
              <a:custGeom>
                <a:avLst/>
                <a:gdLst>
                  <a:gd name="T0" fmla="*/ 22 w 1587"/>
                  <a:gd name="T1" fmla="*/ 3 h 1104"/>
                  <a:gd name="T2" fmla="*/ 67 w 1587"/>
                  <a:gd name="T3" fmla="*/ 8 h 1104"/>
                  <a:gd name="T4" fmla="*/ 140 w 1587"/>
                  <a:gd name="T5" fmla="*/ 24 h 1104"/>
                  <a:gd name="T6" fmla="*/ 189 w 1587"/>
                  <a:gd name="T7" fmla="*/ 37 h 1104"/>
                  <a:gd name="T8" fmla="*/ 240 w 1587"/>
                  <a:gd name="T9" fmla="*/ 53 h 1104"/>
                  <a:gd name="T10" fmla="*/ 347 w 1587"/>
                  <a:gd name="T11" fmla="*/ 91 h 1104"/>
                  <a:gd name="T12" fmla="*/ 455 w 1587"/>
                  <a:gd name="T13" fmla="*/ 137 h 1104"/>
                  <a:gd name="T14" fmla="*/ 567 w 1587"/>
                  <a:gd name="T15" fmla="*/ 191 h 1104"/>
                  <a:gd name="T16" fmla="*/ 680 w 1587"/>
                  <a:gd name="T17" fmla="*/ 250 h 1104"/>
                  <a:gd name="T18" fmla="*/ 790 w 1587"/>
                  <a:gd name="T19" fmla="*/ 313 h 1104"/>
                  <a:gd name="T20" fmla="*/ 899 w 1587"/>
                  <a:gd name="T21" fmla="*/ 379 h 1104"/>
                  <a:gd name="T22" fmla="*/ 1002 w 1587"/>
                  <a:gd name="T23" fmla="*/ 448 h 1104"/>
                  <a:gd name="T24" fmla="*/ 1100 w 1587"/>
                  <a:gd name="T25" fmla="*/ 517 h 1104"/>
                  <a:gd name="T26" fmla="*/ 1192 w 1587"/>
                  <a:gd name="T27" fmla="*/ 587 h 1104"/>
                  <a:gd name="T28" fmla="*/ 1274 w 1587"/>
                  <a:gd name="T29" fmla="*/ 655 h 1104"/>
                  <a:gd name="T30" fmla="*/ 1347 w 1587"/>
                  <a:gd name="T31" fmla="*/ 720 h 1104"/>
                  <a:gd name="T32" fmla="*/ 1406 w 1587"/>
                  <a:gd name="T33" fmla="*/ 782 h 1104"/>
                  <a:gd name="T34" fmla="*/ 1444 w 1587"/>
                  <a:gd name="T35" fmla="*/ 824 h 1104"/>
                  <a:gd name="T36" fmla="*/ 1472 w 1587"/>
                  <a:gd name="T37" fmla="*/ 865 h 1104"/>
                  <a:gd name="T38" fmla="*/ 1477 w 1587"/>
                  <a:gd name="T39" fmla="*/ 856 h 1104"/>
                  <a:gd name="T40" fmla="*/ 1512 w 1587"/>
                  <a:gd name="T41" fmla="*/ 819 h 1104"/>
                  <a:gd name="T42" fmla="*/ 1576 w 1587"/>
                  <a:gd name="T43" fmla="*/ 1061 h 1104"/>
                  <a:gd name="T44" fmla="*/ 1576 w 1587"/>
                  <a:gd name="T45" fmla="*/ 1098 h 1104"/>
                  <a:gd name="T46" fmla="*/ 1463 w 1587"/>
                  <a:gd name="T47" fmla="*/ 1020 h 1104"/>
                  <a:gd name="T48" fmla="*/ 1369 w 1587"/>
                  <a:gd name="T49" fmla="*/ 924 h 1104"/>
                  <a:gd name="T50" fmla="*/ 1396 w 1587"/>
                  <a:gd name="T51" fmla="*/ 917 h 1104"/>
                  <a:gd name="T52" fmla="*/ 1390 w 1587"/>
                  <a:gd name="T53" fmla="*/ 907 h 1104"/>
                  <a:gd name="T54" fmla="*/ 1367 w 1587"/>
                  <a:gd name="T55" fmla="*/ 878 h 1104"/>
                  <a:gd name="T56" fmla="*/ 1329 w 1587"/>
                  <a:gd name="T57" fmla="*/ 838 h 1104"/>
                  <a:gd name="T58" fmla="*/ 1251 w 1587"/>
                  <a:gd name="T59" fmla="*/ 758 h 1104"/>
                  <a:gd name="T60" fmla="*/ 1185 w 1587"/>
                  <a:gd name="T61" fmla="*/ 697 h 1104"/>
                  <a:gd name="T62" fmla="*/ 1108 w 1587"/>
                  <a:gd name="T63" fmla="*/ 629 h 1104"/>
                  <a:gd name="T64" fmla="*/ 1021 w 1587"/>
                  <a:gd name="T65" fmla="*/ 558 h 1104"/>
                  <a:gd name="T66" fmla="*/ 927 w 1587"/>
                  <a:gd name="T67" fmla="*/ 482 h 1104"/>
                  <a:gd name="T68" fmla="*/ 825 w 1587"/>
                  <a:gd name="T69" fmla="*/ 408 h 1104"/>
                  <a:gd name="T70" fmla="*/ 718 w 1587"/>
                  <a:gd name="T71" fmla="*/ 335 h 1104"/>
                  <a:gd name="T72" fmla="*/ 605 w 1587"/>
                  <a:gd name="T73" fmla="*/ 262 h 1104"/>
                  <a:gd name="T74" fmla="*/ 487 w 1587"/>
                  <a:gd name="T75" fmla="*/ 195 h 1104"/>
                  <a:gd name="T76" fmla="*/ 428 w 1587"/>
                  <a:gd name="T77" fmla="*/ 164 h 1104"/>
                  <a:gd name="T78" fmla="*/ 308 w 1587"/>
                  <a:gd name="T79" fmla="*/ 106 h 1104"/>
                  <a:gd name="T80" fmla="*/ 245 w 1587"/>
                  <a:gd name="T81" fmla="*/ 79 h 1104"/>
                  <a:gd name="T82" fmla="*/ 184 w 1587"/>
                  <a:gd name="T83" fmla="*/ 56 h 1104"/>
                  <a:gd name="T84" fmla="*/ 122 w 1587"/>
                  <a:gd name="T85" fmla="*/ 35 h 1104"/>
                  <a:gd name="T86" fmla="*/ 61 w 1587"/>
                  <a:gd name="T87" fmla="*/ 16 h 1104"/>
                  <a:gd name="T88" fmla="*/ 0 w 1587"/>
                  <a:gd name="T89" fmla="*/ 0 h 11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87"/>
                  <a:gd name="T136" fmla="*/ 0 h 1104"/>
                  <a:gd name="T137" fmla="*/ 1587 w 1587"/>
                  <a:gd name="T138" fmla="*/ 1104 h 11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87" h="1104">
                    <a:moveTo>
                      <a:pt x="0" y="0"/>
                    </a:moveTo>
                    <a:lnTo>
                      <a:pt x="22" y="3"/>
                    </a:lnTo>
                    <a:lnTo>
                      <a:pt x="44" y="6"/>
                    </a:lnTo>
                    <a:lnTo>
                      <a:pt x="67" y="8"/>
                    </a:lnTo>
                    <a:lnTo>
                      <a:pt x="90" y="13"/>
                    </a:lnTo>
                    <a:lnTo>
                      <a:pt x="140" y="24"/>
                    </a:lnTo>
                    <a:lnTo>
                      <a:pt x="164" y="30"/>
                    </a:lnTo>
                    <a:lnTo>
                      <a:pt x="189" y="37"/>
                    </a:lnTo>
                    <a:lnTo>
                      <a:pt x="215" y="45"/>
                    </a:lnTo>
                    <a:lnTo>
                      <a:pt x="240" y="53"/>
                    </a:lnTo>
                    <a:lnTo>
                      <a:pt x="293" y="71"/>
                    </a:lnTo>
                    <a:lnTo>
                      <a:pt x="347" y="91"/>
                    </a:lnTo>
                    <a:lnTo>
                      <a:pt x="400" y="114"/>
                    </a:lnTo>
                    <a:lnTo>
                      <a:pt x="455" y="137"/>
                    </a:lnTo>
                    <a:lnTo>
                      <a:pt x="512" y="164"/>
                    </a:lnTo>
                    <a:lnTo>
                      <a:pt x="567" y="191"/>
                    </a:lnTo>
                    <a:lnTo>
                      <a:pt x="624" y="220"/>
                    </a:lnTo>
                    <a:lnTo>
                      <a:pt x="680" y="250"/>
                    </a:lnTo>
                    <a:lnTo>
                      <a:pt x="735" y="281"/>
                    </a:lnTo>
                    <a:lnTo>
                      <a:pt x="790" y="313"/>
                    </a:lnTo>
                    <a:lnTo>
                      <a:pt x="845" y="346"/>
                    </a:lnTo>
                    <a:lnTo>
                      <a:pt x="899" y="379"/>
                    </a:lnTo>
                    <a:lnTo>
                      <a:pt x="951" y="414"/>
                    </a:lnTo>
                    <a:lnTo>
                      <a:pt x="1002" y="448"/>
                    </a:lnTo>
                    <a:lnTo>
                      <a:pt x="1053" y="482"/>
                    </a:lnTo>
                    <a:lnTo>
                      <a:pt x="1100" y="517"/>
                    </a:lnTo>
                    <a:lnTo>
                      <a:pt x="1147" y="552"/>
                    </a:lnTo>
                    <a:lnTo>
                      <a:pt x="1192" y="587"/>
                    </a:lnTo>
                    <a:lnTo>
                      <a:pt x="1234" y="622"/>
                    </a:lnTo>
                    <a:lnTo>
                      <a:pt x="1274" y="655"/>
                    </a:lnTo>
                    <a:lnTo>
                      <a:pt x="1312" y="688"/>
                    </a:lnTo>
                    <a:lnTo>
                      <a:pt x="1347" y="720"/>
                    </a:lnTo>
                    <a:lnTo>
                      <a:pt x="1379" y="752"/>
                    </a:lnTo>
                    <a:lnTo>
                      <a:pt x="1406" y="782"/>
                    </a:lnTo>
                    <a:lnTo>
                      <a:pt x="1432" y="811"/>
                    </a:lnTo>
                    <a:lnTo>
                      <a:pt x="1444" y="824"/>
                    </a:lnTo>
                    <a:lnTo>
                      <a:pt x="1454" y="839"/>
                    </a:lnTo>
                    <a:lnTo>
                      <a:pt x="1472" y="865"/>
                    </a:lnTo>
                    <a:lnTo>
                      <a:pt x="1473" y="862"/>
                    </a:lnTo>
                    <a:lnTo>
                      <a:pt x="1477" y="856"/>
                    </a:lnTo>
                    <a:lnTo>
                      <a:pt x="1492" y="842"/>
                    </a:lnTo>
                    <a:lnTo>
                      <a:pt x="1512" y="819"/>
                    </a:lnTo>
                    <a:lnTo>
                      <a:pt x="1550" y="962"/>
                    </a:lnTo>
                    <a:lnTo>
                      <a:pt x="1576" y="1061"/>
                    </a:lnTo>
                    <a:lnTo>
                      <a:pt x="1587" y="1104"/>
                    </a:lnTo>
                    <a:lnTo>
                      <a:pt x="1576" y="1098"/>
                    </a:lnTo>
                    <a:lnTo>
                      <a:pt x="1548" y="1078"/>
                    </a:lnTo>
                    <a:lnTo>
                      <a:pt x="1463" y="1020"/>
                    </a:lnTo>
                    <a:lnTo>
                      <a:pt x="1337" y="933"/>
                    </a:lnTo>
                    <a:lnTo>
                      <a:pt x="1369" y="924"/>
                    </a:lnTo>
                    <a:lnTo>
                      <a:pt x="1387" y="920"/>
                    </a:lnTo>
                    <a:lnTo>
                      <a:pt x="1396" y="917"/>
                    </a:lnTo>
                    <a:lnTo>
                      <a:pt x="1393" y="913"/>
                    </a:lnTo>
                    <a:lnTo>
                      <a:pt x="1390" y="907"/>
                    </a:lnTo>
                    <a:lnTo>
                      <a:pt x="1380" y="894"/>
                    </a:lnTo>
                    <a:lnTo>
                      <a:pt x="1367" y="878"/>
                    </a:lnTo>
                    <a:lnTo>
                      <a:pt x="1350" y="859"/>
                    </a:lnTo>
                    <a:lnTo>
                      <a:pt x="1329" y="838"/>
                    </a:lnTo>
                    <a:lnTo>
                      <a:pt x="1306" y="813"/>
                    </a:lnTo>
                    <a:lnTo>
                      <a:pt x="1251" y="758"/>
                    </a:lnTo>
                    <a:lnTo>
                      <a:pt x="1219" y="729"/>
                    </a:lnTo>
                    <a:lnTo>
                      <a:pt x="1185" y="697"/>
                    </a:lnTo>
                    <a:lnTo>
                      <a:pt x="1147" y="664"/>
                    </a:lnTo>
                    <a:lnTo>
                      <a:pt x="1108" y="629"/>
                    </a:lnTo>
                    <a:lnTo>
                      <a:pt x="1066" y="594"/>
                    </a:lnTo>
                    <a:lnTo>
                      <a:pt x="1021" y="558"/>
                    </a:lnTo>
                    <a:lnTo>
                      <a:pt x="974" y="520"/>
                    </a:lnTo>
                    <a:lnTo>
                      <a:pt x="927" y="482"/>
                    </a:lnTo>
                    <a:lnTo>
                      <a:pt x="877" y="446"/>
                    </a:lnTo>
                    <a:lnTo>
                      <a:pt x="825" y="408"/>
                    </a:lnTo>
                    <a:lnTo>
                      <a:pt x="771" y="371"/>
                    </a:lnTo>
                    <a:lnTo>
                      <a:pt x="718" y="335"/>
                    </a:lnTo>
                    <a:lnTo>
                      <a:pt x="661" y="298"/>
                    </a:lnTo>
                    <a:lnTo>
                      <a:pt x="605" y="262"/>
                    </a:lnTo>
                    <a:lnTo>
                      <a:pt x="547" y="229"/>
                    </a:lnTo>
                    <a:lnTo>
                      <a:pt x="487" y="195"/>
                    </a:lnTo>
                    <a:lnTo>
                      <a:pt x="458" y="179"/>
                    </a:lnTo>
                    <a:lnTo>
                      <a:pt x="428" y="164"/>
                    </a:lnTo>
                    <a:lnTo>
                      <a:pt x="369" y="133"/>
                    </a:lnTo>
                    <a:lnTo>
                      <a:pt x="308" y="106"/>
                    </a:lnTo>
                    <a:lnTo>
                      <a:pt x="277" y="93"/>
                    </a:lnTo>
                    <a:lnTo>
                      <a:pt x="245" y="79"/>
                    </a:lnTo>
                    <a:lnTo>
                      <a:pt x="215" y="68"/>
                    </a:lnTo>
                    <a:lnTo>
                      <a:pt x="184" y="56"/>
                    </a:lnTo>
                    <a:lnTo>
                      <a:pt x="154" y="45"/>
                    </a:lnTo>
                    <a:lnTo>
                      <a:pt x="122" y="35"/>
                    </a:lnTo>
                    <a:lnTo>
                      <a:pt x="92" y="24"/>
                    </a:lnTo>
                    <a:lnTo>
                      <a:pt x="61" y="16"/>
                    </a:lnTo>
                    <a:lnTo>
                      <a:pt x="31" y="7"/>
                    </a:lnTo>
                    <a:lnTo>
                      <a:pt x="0" y="0"/>
                    </a:lnTo>
                    <a:close/>
                  </a:path>
                </a:pathLst>
              </a:custGeom>
              <a:solidFill>
                <a:srgbClr val="FF0000">
                  <a:alpha val="74901"/>
                </a:srgbClr>
              </a:solidFill>
              <a:ln w="9525">
                <a:noFill/>
                <a:round/>
                <a:headEnd/>
                <a:tailEnd/>
              </a:ln>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pic>
            <p:nvPicPr>
              <p:cNvPr id="15" name="Picture 14"/>
              <p:cNvPicPr>
                <a:picLocks noChangeAspect="1" noChangeArrowheads="1"/>
              </p:cNvPicPr>
              <p:nvPr/>
            </p:nvPicPr>
            <p:blipFill>
              <a:blip r:embed="rId5" cstate="print"/>
              <a:srcRect/>
              <a:stretch>
                <a:fillRect/>
              </a:stretch>
            </p:blipFill>
            <p:spPr bwMode="auto">
              <a:xfrm>
                <a:off x="5416910" y="2276850"/>
                <a:ext cx="352425" cy="352425"/>
              </a:xfrm>
              <a:prstGeom prst="rect">
                <a:avLst/>
              </a:prstGeom>
              <a:noFill/>
              <a:ln w="9525" algn="ctr">
                <a:noFill/>
                <a:miter lim="800000"/>
                <a:headEnd/>
                <a:tailEnd/>
              </a:ln>
            </p:spPr>
          </p:pic>
        </p:grpSp>
        <p:sp>
          <p:nvSpPr>
            <p:cNvPr id="16" name="Rectangle 15"/>
            <p:cNvSpPr/>
            <p:nvPr/>
          </p:nvSpPr>
          <p:spPr>
            <a:xfrm>
              <a:off x="3723321" y="4252649"/>
              <a:ext cx="1830944" cy="66755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Drag functoid from Toolbox to map</a:t>
              </a:r>
            </a:p>
          </p:txBody>
        </p:sp>
      </p:grpSp>
      <p:grpSp>
        <p:nvGrpSpPr>
          <p:cNvPr id="23" name="Group 22"/>
          <p:cNvGrpSpPr/>
          <p:nvPr/>
        </p:nvGrpSpPr>
        <p:grpSpPr>
          <a:xfrm>
            <a:off x="6975446" y="3488832"/>
            <a:ext cx="3275239" cy="3103129"/>
            <a:chOff x="6674417" y="3272808"/>
            <a:chExt cx="3275239" cy="3103129"/>
          </a:xfrm>
        </p:grpSpPr>
        <p:pic>
          <p:nvPicPr>
            <p:cNvPr id="17" name="Picture 16"/>
            <p:cNvPicPr>
              <a:picLocks noChangeAspect="1"/>
            </p:cNvPicPr>
            <p:nvPr/>
          </p:nvPicPr>
          <p:blipFill>
            <a:blip r:embed="rId6"/>
            <a:stretch>
              <a:fillRect/>
            </a:stretch>
          </p:blipFill>
          <p:spPr>
            <a:xfrm>
              <a:off x="7137260" y="3272808"/>
              <a:ext cx="2812396" cy="3103129"/>
            </a:xfrm>
            <a:prstGeom prst="rect">
              <a:avLst/>
            </a:prstGeom>
          </p:spPr>
        </p:pic>
        <p:sp>
          <p:nvSpPr>
            <p:cNvPr id="18" name="Rectangle 17"/>
            <p:cNvSpPr/>
            <p:nvPr/>
          </p:nvSpPr>
          <p:spPr>
            <a:xfrm>
              <a:off x="6674417" y="5356540"/>
              <a:ext cx="1507048" cy="57841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40000"/>
                </a:spcBef>
                <a:defRPr/>
              </a:pPr>
              <a:r>
                <a:rPr lang="en-US" sz="1400" b="1" dirty="0"/>
                <a:t>Configure functoid inputs</a:t>
              </a:r>
            </a:p>
          </p:txBody>
        </p:sp>
      </p:grpSp>
      <p:grpSp>
        <p:nvGrpSpPr>
          <p:cNvPr id="22" name="Group 21"/>
          <p:cNvGrpSpPr/>
          <p:nvPr/>
        </p:nvGrpSpPr>
        <p:grpSpPr>
          <a:xfrm>
            <a:off x="5501678" y="1946919"/>
            <a:ext cx="3245643" cy="975029"/>
            <a:chOff x="5200649" y="1730895"/>
            <a:chExt cx="3245643" cy="975029"/>
          </a:xfrm>
        </p:grpSpPr>
        <p:grpSp>
          <p:nvGrpSpPr>
            <p:cNvPr id="6" name="Group 5"/>
            <p:cNvGrpSpPr>
              <a:grpSpLocks/>
            </p:cNvGrpSpPr>
            <p:nvPr/>
          </p:nvGrpSpPr>
          <p:grpSpPr bwMode="auto">
            <a:xfrm>
              <a:off x="5200649" y="2513042"/>
              <a:ext cx="3245643" cy="192882"/>
              <a:chOff x="3657709" y="2383964"/>
              <a:chExt cx="3590920" cy="213338"/>
            </a:xfrm>
          </p:grpSpPr>
          <p:sp>
            <p:nvSpPr>
              <p:cNvPr id="7" name="Line 28"/>
              <p:cNvSpPr>
                <a:spLocks noChangeShapeType="1"/>
              </p:cNvSpPr>
              <p:nvPr/>
            </p:nvSpPr>
            <p:spPr bwMode="auto">
              <a:xfrm flipV="1">
                <a:off x="4913613" y="2383964"/>
                <a:ext cx="374647" cy="18635"/>
              </a:xfrm>
              <a:prstGeom prst="line">
                <a:avLst/>
              </a:prstGeom>
              <a:noFill/>
              <a:ln w="38100">
                <a:solidFill>
                  <a:srgbClr val="00B050"/>
                </a:solidFill>
                <a:round/>
                <a:headEnd/>
                <a:tailEnd/>
              </a:ln>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8" name="Line 29"/>
              <p:cNvSpPr>
                <a:spLocks noChangeShapeType="1"/>
              </p:cNvSpPr>
              <p:nvPr/>
            </p:nvSpPr>
            <p:spPr bwMode="auto">
              <a:xfrm>
                <a:off x="5640698" y="2383964"/>
                <a:ext cx="927174" cy="18633"/>
              </a:xfrm>
              <a:prstGeom prst="line">
                <a:avLst/>
              </a:prstGeom>
              <a:noFill/>
              <a:ln w="38100">
                <a:solidFill>
                  <a:srgbClr val="00B050"/>
                </a:solidFill>
                <a:round/>
                <a:headEnd/>
                <a:tailEnd/>
              </a:ln>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9" name="Line 30"/>
              <p:cNvSpPr>
                <a:spLocks noChangeShapeType="1"/>
              </p:cNvSpPr>
              <p:nvPr/>
            </p:nvSpPr>
            <p:spPr bwMode="auto">
              <a:xfrm>
                <a:off x="3657709" y="2402595"/>
                <a:ext cx="1255904" cy="2"/>
              </a:xfrm>
              <a:prstGeom prst="line">
                <a:avLst/>
              </a:prstGeom>
              <a:noFill/>
              <a:ln w="38100">
                <a:solidFill>
                  <a:srgbClr val="00B050"/>
                </a:solidFill>
                <a:round/>
                <a:headEnd/>
                <a:tailEnd/>
              </a:ln>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10" name="Line 31"/>
              <p:cNvSpPr>
                <a:spLocks noChangeShapeType="1"/>
              </p:cNvSpPr>
              <p:nvPr/>
            </p:nvSpPr>
            <p:spPr bwMode="auto">
              <a:xfrm flipV="1">
                <a:off x="6529386" y="2402597"/>
                <a:ext cx="719243" cy="6558"/>
              </a:xfrm>
              <a:prstGeom prst="line">
                <a:avLst/>
              </a:prstGeom>
              <a:noFill/>
              <a:ln w="38100">
                <a:solidFill>
                  <a:srgbClr val="00B050"/>
                </a:solidFill>
                <a:round/>
                <a:headEnd/>
                <a:tailEnd/>
              </a:ln>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11" name="Line 30"/>
              <p:cNvSpPr>
                <a:spLocks noChangeShapeType="1"/>
              </p:cNvSpPr>
              <p:nvPr/>
            </p:nvSpPr>
            <p:spPr bwMode="auto">
              <a:xfrm>
                <a:off x="3657709" y="2596686"/>
                <a:ext cx="782468" cy="616"/>
              </a:xfrm>
              <a:prstGeom prst="line">
                <a:avLst/>
              </a:prstGeom>
              <a:noFill/>
              <a:ln w="38100">
                <a:solidFill>
                  <a:srgbClr val="00B050"/>
                </a:solidFill>
                <a:round/>
                <a:headEnd/>
                <a:tailEnd/>
              </a:ln>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12" name="Line 28"/>
              <p:cNvSpPr>
                <a:spLocks noChangeShapeType="1"/>
              </p:cNvSpPr>
              <p:nvPr/>
            </p:nvSpPr>
            <p:spPr bwMode="auto">
              <a:xfrm flipV="1">
                <a:off x="4419099" y="2402597"/>
                <a:ext cx="869160" cy="194089"/>
              </a:xfrm>
              <a:prstGeom prst="line">
                <a:avLst/>
              </a:prstGeom>
              <a:noFill/>
              <a:ln w="38100">
                <a:solidFill>
                  <a:srgbClr val="00B050"/>
                </a:solidFill>
                <a:round/>
                <a:headEnd/>
                <a:tailEnd/>
              </a:ln>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grpSp>
        <p:sp>
          <p:nvSpPr>
            <p:cNvPr id="19" name="Rectangle 18"/>
            <p:cNvSpPr/>
            <p:nvPr/>
          </p:nvSpPr>
          <p:spPr>
            <a:xfrm>
              <a:off x="6446390" y="1730895"/>
              <a:ext cx="1507048" cy="57841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40000"/>
                </a:spcBef>
                <a:defRPr/>
              </a:pPr>
              <a:r>
                <a:rPr lang="en-US" sz="1400" b="1" dirty="0"/>
                <a:t>Link functoids </a:t>
              </a:r>
              <a:br>
                <a:rPr lang="en-US" sz="1400" b="1" dirty="0"/>
              </a:br>
              <a:r>
                <a:rPr lang="en-US" sz="1400" b="1" dirty="0"/>
                <a:t>to fields</a:t>
              </a:r>
            </a:p>
          </p:txBody>
        </p:sp>
      </p:grpSp>
      <p:sp>
        <p:nvSpPr>
          <p:cNvPr id="20" name="Title 2"/>
          <p:cNvSpPr>
            <a:spLocks noGrp="1"/>
          </p:cNvSpPr>
          <p:nvPr>
            <p:ph type="title"/>
          </p:nvPr>
        </p:nvSpPr>
        <p:spPr>
          <a:xfrm>
            <a:off x="274640" y="294236"/>
            <a:ext cx="11696415" cy="1186802"/>
          </a:xfrm>
        </p:spPr>
        <p:txBody>
          <a:bodyPr/>
          <a:lstStyle/>
          <a:p>
            <a:r>
              <a:rPr lang="en-US" dirty="0"/>
              <a:t>Using Basic </a:t>
            </a:r>
            <a:r>
              <a:rPr lang="en-US" dirty="0" err="1"/>
              <a:t>Functoids</a:t>
            </a:r>
            <a:r>
              <a:rPr lang="en-US" dirty="0"/>
              <a:t>: Adding </a:t>
            </a:r>
            <a:r>
              <a:rPr lang="en-US" dirty="0" err="1"/>
              <a:t>Functoids</a:t>
            </a:r>
            <a:r>
              <a:rPr lang="en-US" dirty="0"/>
              <a:t> to a Map</a:t>
            </a:r>
            <a:endParaRPr lang="pt-PT" dirty="0"/>
          </a:p>
        </p:txBody>
      </p:sp>
    </p:spTree>
    <p:extLst>
      <p:ext uri="{BB962C8B-B14F-4D97-AF65-F5344CB8AC3E}">
        <p14:creationId xmlns:p14="http://schemas.microsoft.com/office/powerpoint/2010/main" val="3740188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1" fill="hold" nodeType="afterEffect">
                                  <p:stCondLst>
                                    <p:cond delay="40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can be used?</a:t>
            </a:r>
            <a:endParaRPr lang="en-US" dirty="0"/>
          </a:p>
        </p:txBody>
      </p:sp>
      <p:pic>
        <p:nvPicPr>
          <p:cNvPr id="4" name="Picture 2" descr="C:\Users\spereira\Desktop\IC3456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213" y="1265014"/>
            <a:ext cx="5473559" cy="54147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817637" y="2633166"/>
            <a:ext cx="4175632" cy="21153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Maps can be used in</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Receive Locations</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Send ports</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Inside Orchestrations</a:t>
            </a:r>
          </a:p>
        </p:txBody>
      </p:sp>
    </p:spTree>
    <p:extLst>
      <p:ext uri="{BB962C8B-B14F-4D97-AF65-F5344CB8AC3E}">
        <p14:creationId xmlns:p14="http://schemas.microsoft.com/office/powerpoint/2010/main" val="41629337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How BizTalk Mapper Works</a:t>
            </a:r>
          </a:p>
        </p:txBody>
      </p:sp>
      <p:sp>
        <p:nvSpPr>
          <p:cNvPr id="5" name="Subtitle 6"/>
          <p:cNvSpPr txBox="1">
            <a:spLocks/>
          </p:cNvSpPr>
          <p:nvPr/>
        </p:nvSpPr>
        <p:spPr>
          <a:xfrm>
            <a:off x="385589" y="3425254"/>
            <a:ext cx="11521280" cy="2880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How </a:t>
            </a:r>
            <a:r>
              <a:rPr lang="en-US" sz="2400" dirty="0"/>
              <a:t>maps are processed internally by the engine of the product as we explore the map editor BizTalk Server.</a:t>
            </a:r>
          </a:p>
        </p:txBody>
      </p:sp>
    </p:spTree>
    <p:extLst>
      <p:ext uri="{BB962C8B-B14F-4D97-AF65-F5344CB8AC3E}">
        <p14:creationId xmlns:p14="http://schemas.microsoft.com/office/powerpoint/2010/main" val="26579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b="1" dirty="0" smtClean="0"/>
              <a:t>Deconstructing a map</a:t>
            </a:r>
            <a:endParaRPr lang="en-US" dirty="0"/>
          </a:p>
        </p:txBody>
      </p:sp>
      <p:pic>
        <p:nvPicPr>
          <p:cNvPr id="5" name="Picture 4"/>
          <p:cNvPicPr>
            <a:picLocks noChangeAspect="1"/>
          </p:cNvPicPr>
          <p:nvPr/>
        </p:nvPicPr>
        <p:blipFill>
          <a:blip r:embed="rId4"/>
          <a:stretch>
            <a:fillRect/>
          </a:stretch>
        </p:blipFill>
        <p:spPr>
          <a:xfrm>
            <a:off x="1614487" y="1481038"/>
            <a:ext cx="8963025" cy="4819650"/>
          </a:xfrm>
          <a:prstGeom prst="rect">
            <a:avLst/>
          </a:prstGeom>
        </p:spPr>
      </p:pic>
      <p:sp>
        <p:nvSpPr>
          <p:cNvPr id="6" name="Rectangle 5"/>
          <p:cNvSpPr/>
          <p:nvPr/>
        </p:nvSpPr>
        <p:spPr>
          <a:xfrm>
            <a:off x="3823853" y="3458949"/>
            <a:ext cx="4544291" cy="863828"/>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1400" dirty="0" smtClean="0">
                <a:solidFill>
                  <a:srgbClr val="0000FF"/>
                </a:solidFill>
                <a:latin typeface="Consolas" panose="020B0609020204030204" pitchFamily="49" charset="0"/>
              </a:rPr>
              <a:t>&lt;</a:t>
            </a:r>
            <a:r>
              <a:rPr lang="en-US" sz="1400" dirty="0" smtClean="0">
                <a:solidFill>
                  <a:srgbClr val="A31515"/>
                </a:solidFill>
                <a:latin typeface="Consolas" panose="020B0609020204030204" pitchFamily="49" charset="0"/>
              </a:rPr>
              <a:t>Address</a:t>
            </a:r>
            <a:r>
              <a:rPr lang="en-US" sz="1400" dirty="0" smtClean="0">
                <a:solidFill>
                  <a:srgbClr val="0000FF"/>
                </a:solidFill>
                <a:latin typeface="Consolas" panose="020B0609020204030204" pitchFamily="49" charset="0"/>
              </a:rPr>
              <a:t>&gt;</a:t>
            </a:r>
            <a:endParaRPr lang="en-US" sz="1400" dirty="0" smtClean="0">
              <a:solidFill>
                <a:prstClr val="black"/>
              </a:solidFill>
              <a:latin typeface="Consolas" panose="020B0609020204030204" pitchFamily="49" charset="0"/>
            </a:endParaRPr>
          </a:p>
          <a:p>
            <a:r>
              <a:rPr lang="en-US" sz="1400" dirty="0" smtClean="0">
                <a:solidFill>
                  <a:srgbClr val="0000FF"/>
                </a:solidFill>
                <a:latin typeface="Consolas" panose="020B0609020204030204" pitchFamily="49" charset="0"/>
              </a:rPr>
              <a:t>  &lt;</a:t>
            </a:r>
            <a:r>
              <a:rPr lang="en-US" sz="1400" dirty="0" smtClean="0">
                <a:solidFill>
                  <a:srgbClr val="2B91AF"/>
                </a:solidFill>
                <a:latin typeface="Consolas" panose="020B0609020204030204" pitchFamily="49" charset="0"/>
              </a:rPr>
              <a:t>xsl:value-of</a:t>
            </a:r>
            <a:r>
              <a:rPr lang="en-US" sz="1400" dirty="0" smtClean="0">
                <a:solidFill>
                  <a:srgbClr val="0000FF"/>
                </a:solidFill>
                <a:latin typeface="Consolas" panose="020B0609020204030204" pitchFamily="49" charset="0"/>
              </a:rPr>
              <a:t> </a:t>
            </a:r>
            <a:r>
              <a:rPr lang="en-US" sz="1400" dirty="0" smtClean="0">
                <a:solidFill>
                  <a:srgbClr val="FF0000"/>
                </a:solidFill>
                <a:latin typeface="Consolas" panose="020B0609020204030204" pitchFamily="49" charset="0"/>
              </a:rPr>
              <a:t>select</a:t>
            </a:r>
            <a:r>
              <a:rPr lang="en-US" sz="1400" dirty="0" smtClean="0">
                <a:solidFill>
                  <a:srgbClr val="0000FF"/>
                </a:solidFill>
                <a:latin typeface="Consolas" panose="020B0609020204030204" pitchFamily="49" charset="0"/>
              </a:rPr>
              <a:t>=</a:t>
            </a:r>
            <a:r>
              <a:rPr lang="en-US" sz="1400" dirty="0" smtClean="0">
                <a:solidFill>
                  <a:prstClr val="black"/>
                </a:solidFill>
                <a:latin typeface="Consolas" panose="020B0609020204030204" pitchFamily="49" charset="0"/>
              </a:rPr>
              <a:t>"</a:t>
            </a:r>
            <a:r>
              <a:rPr lang="en-US" sz="1400" dirty="0" smtClean="0">
                <a:solidFill>
                  <a:srgbClr val="0000FF"/>
                </a:solidFill>
                <a:latin typeface="Consolas" panose="020B0609020204030204" pitchFamily="49" charset="0"/>
              </a:rPr>
              <a:t>Address/text()</a:t>
            </a:r>
            <a:r>
              <a:rPr lang="en-US" sz="1400" dirty="0" smtClean="0">
                <a:solidFill>
                  <a:prstClr val="black"/>
                </a:solidFill>
                <a:latin typeface="Consolas" panose="020B0609020204030204" pitchFamily="49" charset="0"/>
              </a:rPr>
              <a:t>"</a:t>
            </a:r>
            <a:r>
              <a:rPr lang="en-US" sz="1400" dirty="0" smtClean="0">
                <a:solidFill>
                  <a:srgbClr val="0000FF"/>
                </a:solidFill>
                <a:latin typeface="Consolas" panose="020B0609020204030204" pitchFamily="49" charset="0"/>
              </a:rPr>
              <a:t> /&gt;</a:t>
            </a:r>
            <a:endParaRPr lang="en-US" sz="1400" dirty="0" smtClean="0">
              <a:solidFill>
                <a:prstClr val="black"/>
              </a:solidFill>
              <a:latin typeface="Consolas" panose="020B0609020204030204" pitchFamily="49" charset="0"/>
            </a:endParaRPr>
          </a:p>
          <a:p>
            <a:r>
              <a:rPr lang="en-US" sz="1400" dirty="0" smtClean="0">
                <a:solidFill>
                  <a:srgbClr val="0000FF"/>
                </a:solidFill>
                <a:latin typeface="Consolas" panose="020B0609020204030204" pitchFamily="49" charset="0"/>
              </a:rPr>
              <a:t>&lt;/</a:t>
            </a:r>
            <a:r>
              <a:rPr lang="en-US" sz="1400" dirty="0" smtClean="0">
                <a:solidFill>
                  <a:srgbClr val="A31515"/>
                </a:solidFill>
                <a:latin typeface="Consolas" panose="020B0609020204030204" pitchFamily="49" charset="0"/>
              </a:rPr>
              <a:t>Address</a:t>
            </a:r>
            <a:r>
              <a:rPr lang="en-US" sz="1400" dirty="0" smtClean="0">
                <a:solidFill>
                  <a:srgbClr val="0000FF"/>
                </a:solidFill>
                <a:latin typeface="Consolas" panose="020B0609020204030204" pitchFamily="49" charset="0"/>
              </a:rPr>
              <a:t>&gt;</a:t>
            </a:r>
            <a:endParaRPr lang="en-US" sz="1400" dirty="0"/>
          </a:p>
        </p:txBody>
      </p:sp>
      <p:sp>
        <p:nvSpPr>
          <p:cNvPr id="7" name="Line 18"/>
          <p:cNvSpPr>
            <a:spLocks noChangeShapeType="1"/>
          </p:cNvSpPr>
          <p:nvPr/>
        </p:nvSpPr>
        <p:spPr bwMode="auto">
          <a:xfrm flipH="1">
            <a:off x="10019476" y="2469537"/>
            <a:ext cx="735034" cy="4390"/>
          </a:xfrm>
          <a:prstGeom prst="line">
            <a:avLst/>
          </a:prstGeom>
          <a:noFill/>
          <a:ln w="38100">
            <a:solidFill>
              <a:srgbClr val="CC0000"/>
            </a:solidFill>
            <a:round/>
            <a:headEnd/>
            <a:tailEnd type="triangle" w="med" len="med"/>
          </a:ln>
        </p:spPr>
        <p:txBody>
          <a:bodyPr anchor="ctr"/>
          <a:lstStyle/>
          <a:p>
            <a:endParaRPr lang="en-US"/>
          </a:p>
        </p:txBody>
      </p:sp>
    </p:spTree>
    <p:extLst>
      <p:ext uri="{BB962C8B-B14F-4D97-AF65-F5344CB8AC3E}">
        <p14:creationId xmlns:p14="http://schemas.microsoft.com/office/powerpoint/2010/main" val="32276294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81038"/>
            <a:ext cx="8972550" cy="4800600"/>
          </a:xfrm>
          <a:prstGeom prst="rect">
            <a:avLst/>
          </a:prstGeom>
        </p:spPr>
      </p:pic>
      <p:sp>
        <p:nvSpPr>
          <p:cNvPr id="9" name="Line 18"/>
          <p:cNvSpPr>
            <a:spLocks noChangeShapeType="1"/>
          </p:cNvSpPr>
          <p:nvPr/>
        </p:nvSpPr>
        <p:spPr bwMode="auto">
          <a:xfrm flipH="1">
            <a:off x="10019476" y="2640318"/>
            <a:ext cx="735034" cy="4390"/>
          </a:xfrm>
          <a:prstGeom prst="line">
            <a:avLst/>
          </a:prstGeom>
          <a:noFill/>
          <a:ln w="38100">
            <a:solidFill>
              <a:srgbClr val="CC0000"/>
            </a:solidFill>
            <a:round/>
            <a:headEnd/>
            <a:tailEnd type="triangle" w="med" len="med"/>
          </a:ln>
        </p:spPr>
        <p:txBody>
          <a:bodyPr anchor="ctr"/>
          <a:lstStyle/>
          <a:p>
            <a:endParaRPr lang="en-US"/>
          </a:p>
        </p:txBody>
      </p:sp>
      <p:sp>
        <p:nvSpPr>
          <p:cNvPr id="10" name="Rectangle 9"/>
          <p:cNvSpPr/>
          <p:nvPr/>
        </p:nvSpPr>
        <p:spPr>
          <a:xfrm>
            <a:off x="2343727" y="3887130"/>
            <a:ext cx="7504547" cy="1662661"/>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1200" noProof="1" smtClean="0">
                <a:solidFill>
                  <a:srgbClr val="0000FF"/>
                </a:solidFill>
                <a:latin typeface="Consolas" panose="020B0609020204030204" pitchFamily="49" charset="0"/>
              </a:rPr>
              <a:t>&lt;</a:t>
            </a:r>
            <a:r>
              <a:rPr lang="en-US" sz="1200" noProof="1" smtClean="0">
                <a:solidFill>
                  <a:srgbClr val="2B91AF"/>
                </a:solidFill>
                <a:latin typeface="Consolas" panose="020B0609020204030204" pitchFamily="49" charset="0"/>
              </a:rPr>
              <a:t>xsl:variable</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name</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var:v1</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select</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userCSharp:LogicalExistence(boolean(ZipCode))</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 /&gt;</a:t>
            </a:r>
          </a:p>
          <a:p>
            <a:r>
              <a:rPr lang="en-US" sz="1200" noProof="1" smtClean="0">
                <a:solidFill>
                  <a:srgbClr val="0000FF"/>
                </a:solidFill>
                <a:latin typeface="Consolas" panose="020B0609020204030204" pitchFamily="49" charset="0"/>
              </a:rPr>
              <a:t>&lt;</a:t>
            </a:r>
            <a:r>
              <a:rPr lang="en-US" sz="1200" noProof="1" smtClean="0">
                <a:solidFill>
                  <a:srgbClr val="2B91AF"/>
                </a:solidFill>
                <a:latin typeface="Consolas" panose="020B0609020204030204" pitchFamily="49" charset="0"/>
              </a:rPr>
              <a:t>xsl:if</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test</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string($var:v1)='true'</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&gt;</a:t>
            </a:r>
            <a:endParaRPr lang="en-US" sz="1200" noProof="1" smtClean="0">
              <a:solidFill>
                <a:prstClr val="black"/>
              </a:solidFill>
              <a:latin typeface="Consolas" panose="020B0609020204030204" pitchFamily="49" charset="0"/>
            </a:endParaRPr>
          </a:p>
          <a:p>
            <a:r>
              <a:rPr lang="en-US" sz="1200" noProof="1" smtClean="0">
                <a:solidFill>
                  <a:srgbClr val="0000FF"/>
                </a:solidFill>
                <a:latin typeface="Consolas" panose="020B0609020204030204" pitchFamily="49" charset="0"/>
              </a:rPr>
              <a:t>  &lt;</a:t>
            </a:r>
            <a:r>
              <a:rPr lang="en-US" sz="1200" noProof="1" smtClean="0">
                <a:solidFill>
                  <a:srgbClr val="2B91AF"/>
                </a:solidFill>
                <a:latin typeface="Consolas" panose="020B0609020204030204" pitchFamily="49" charset="0"/>
              </a:rPr>
              <a:t>xsl:variable</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name</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var:v2</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select</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ZipCode/text()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 /&gt;</a:t>
            </a:r>
            <a:endParaRPr lang="en-US" sz="1200" noProof="1" smtClean="0">
              <a:solidFill>
                <a:prstClr val="black"/>
              </a:solidFill>
              <a:latin typeface="Consolas" panose="020B0609020204030204" pitchFamily="49" charset="0"/>
            </a:endParaRPr>
          </a:p>
          <a:p>
            <a:r>
              <a:rPr lang="en-US" sz="1200" noProof="1" smtClean="0">
                <a:solidFill>
                  <a:srgbClr val="0000FF"/>
                </a:solidFill>
                <a:latin typeface="Consolas" panose="020B0609020204030204" pitchFamily="49" charset="0"/>
              </a:rPr>
              <a:t>  &lt;</a:t>
            </a:r>
            <a:r>
              <a:rPr lang="en-US" sz="1200" noProof="1" smtClean="0">
                <a:solidFill>
                  <a:srgbClr val="A31515"/>
                </a:solidFill>
                <a:latin typeface="Consolas" panose="020B0609020204030204" pitchFamily="49" charset="0"/>
              </a:rPr>
              <a:t>ZipCode</a:t>
            </a:r>
            <a:r>
              <a:rPr lang="en-US" sz="1200" noProof="1" smtClean="0">
                <a:solidFill>
                  <a:srgbClr val="0000FF"/>
                </a:solidFill>
                <a:latin typeface="Consolas" panose="020B0609020204030204" pitchFamily="49" charset="0"/>
              </a:rPr>
              <a:t>&gt;</a:t>
            </a:r>
            <a:endParaRPr lang="en-US" sz="1200" noProof="1" smtClean="0">
              <a:solidFill>
                <a:prstClr val="black"/>
              </a:solidFill>
              <a:latin typeface="Consolas" panose="020B0609020204030204" pitchFamily="49" charset="0"/>
            </a:endParaRPr>
          </a:p>
          <a:p>
            <a:r>
              <a:rPr lang="en-US" sz="1200" noProof="1" smtClean="0">
                <a:solidFill>
                  <a:srgbClr val="0000FF"/>
                </a:solidFill>
                <a:latin typeface="Consolas" panose="020B0609020204030204" pitchFamily="49" charset="0"/>
              </a:rPr>
              <a:t>     &lt;</a:t>
            </a:r>
            <a:r>
              <a:rPr lang="en-US" sz="1200" noProof="1" smtClean="0">
                <a:solidFill>
                  <a:srgbClr val="2B91AF"/>
                </a:solidFill>
                <a:latin typeface="Consolas" panose="020B0609020204030204" pitchFamily="49" charset="0"/>
              </a:rPr>
              <a:t>xsl:value-of</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select</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$var:v2</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 /&gt;</a:t>
            </a:r>
            <a:endParaRPr lang="en-US" sz="1200" noProof="1" smtClean="0">
              <a:solidFill>
                <a:prstClr val="black"/>
              </a:solidFill>
              <a:latin typeface="Consolas" panose="020B0609020204030204" pitchFamily="49" charset="0"/>
            </a:endParaRPr>
          </a:p>
          <a:p>
            <a:r>
              <a:rPr lang="en-US" sz="1200" noProof="1" smtClean="0">
                <a:solidFill>
                  <a:srgbClr val="0000FF"/>
                </a:solidFill>
                <a:latin typeface="Consolas" panose="020B0609020204030204" pitchFamily="49" charset="0"/>
              </a:rPr>
              <a:t>   &lt;/</a:t>
            </a:r>
            <a:r>
              <a:rPr lang="en-US" sz="1200" noProof="1" smtClean="0">
                <a:solidFill>
                  <a:srgbClr val="A31515"/>
                </a:solidFill>
                <a:latin typeface="Consolas" panose="020B0609020204030204" pitchFamily="49" charset="0"/>
              </a:rPr>
              <a:t>ZipCode</a:t>
            </a:r>
            <a:r>
              <a:rPr lang="en-US" sz="1200" noProof="1" smtClean="0">
                <a:solidFill>
                  <a:srgbClr val="0000FF"/>
                </a:solidFill>
                <a:latin typeface="Consolas" panose="020B0609020204030204" pitchFamily="49" charset="0"/>
              </a:rPr>
              <a:t>&gt;</a:t>
            </a:r>
            <a:endParaRPr lang="en-US" sz="1200" noProof="1" smtClean="0">
              <a:solidFill>
                <a:prstClr val="black"/>
              </a:solidFill>
              <a:latin typeface="Consolas" panose="020B0609020204030204" pitchFamily="49" charset="0"/>
            </a:endParaRPr>
          </a:p>
          <a:p>
            <a:r>
              <a:rPr lang="en-US" sz="1200" noProof="1" smtClean="0">
                <a:solidFill>
                  <a:srgbClr val="0000FF"/>
                </a:solidFill>
                <a:latin typeface="Consolas" panose="020B0609020204030204" pitchFamily="49" charset="0"/>
              </a:rPr>
              <a:t>&lt;/</a:t>
            </a:r>
            <a:r>
              <a:rPr lang="en-US" sz="1200" noProof="1" smtClean="0">
                <a:solidFill>
                  <a:srgbClr val="2B91AF"/>
                </a:solidFill>
                <a:latin typeface="Consolas" panose="020B0609020204030204" pitchFamily="49" charset="0"/>
              </a:rPr>
              <a:t>xsl:if</a:t>
            </a:r>
            <a:r>
              <a:rPr lang="en-US" sz="1200" noProof="1" smtClean="0">
                <a:solidFill>
                  <a:srgbClr val="0000FF"/>
                </a:solidFill>
                <a:latin typeface="Consolas" panose="020B0609020204030204" pitchFamily="49" charset="0"/>
              </a:rPr>
              <a:t>&gt;</a:t>
            </a:r>
            <a:endParaRPr lang="en-US" sz="1200" noProof="1">
              <a:solidFill>
                <a:srgbClr val="0000FF"/>
              </a:solidFill>
              <a:latin typeface="Consolas" panose="020B0609020204030204" pitchFamily="49" charset="0"/>
            </a:endParaRPr>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3048412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95449"/>
            <a:ext cx="8972550" cy="4810125"/>
          </a:xfrm>
          <a:prstGeom prst="rect">
            <a:avLst/>
          </a:prstGeom>
        </p:spPr>
      </p:pic>
      <p:sp>
        <p:nvSpPr>
          <p:cNvPr id="9" name="Line 18"/>
          <p:cNvSpPr>
            <a:spLocks noChangeShapeType="1"/>
          </p:cNvSpPr>
          <p:nvPr/>
        </p:nvSpPr>
        <p:spPr bwMode="auto">
          <a:xfrm flipH="1">
            <a:off x="10019476" y="2826919"/>
            <a:ext cx="735034" cy="4390"/>
          </a:xfrm>
          <a:prstGeom prst="line">
            <a:avLst/>
          </a:prstGeom>
          <a:noFill/>
          <a:ln w="38100">
            <a:solidFill>
              <a:srgbClr val="CC0000"/>
            </a:solidFill>
            <a:round/>
            <a:headEnd/>
            <a:tailEnd type="triangle" w="med" len="med"/>
          </a:ln>
        </p:spPr>
        <p:txBody>
          <a:bodyPr anchor="ctr"/>
          <a:lstStyle/>
          <a:p>
            <a:endParaRPr lang="en-US"/>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1208889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85924"/>
            <a:ext cx="8972550" cy="4819650"/>
          </a:xfrm>
          <a:prstGeom prst="rect">
            <a:avLst/>
          </a:prstGeom>
        </p:spPr>
      </p:pic>
      <p:sp>
        <p:nvSpPr>
          <p:cNvPr id="9" name="Line 18"/>
          <p:cNvSpPr>
            <a:spLocks noChangeShapeType="1"/>
          </p:cNvSpPr>
          <p:nvPr/>
        </p:nvSpPr>
        <p:spPr bwMode="auto">
          <a:xfrm flipH="1">
            <a:off x="10019476" y="2976704"/>
            <a:ext cx="735034" cy="4390"/>
          </a:xfrm>
          <a:prstGeom prst="line">
            <a:avLst/>
          </a:prstGeom>
          <a:noFill/>
          <a:ln w="38100">
            <a:solidFill>
              <a:srgbClr val="CC0000"/>
            </a:solidFill>
            <a:round/>
            <a:headEnd/>
            <a:tailEnd type="triangle" w="med" len="med"/>
          </a:ln>
        </p:spPr>
        <p:txBody>
          <a:bodyPr anchor="ctr"/>
          <a:lstStyle/>
          <a:p>
            <a:endParaRPr lang="en-US"/>
          </a:p>
        </p:txBody>
      </p:sp>
      <p:sp>
        <p:nvSpPr>
          <p:cNvPr id="10" name="Rectangle 9"/>
          <p:cNvSpPr/>
          <p:nvPr/>
        </p:nvSpPr>
        <p:spPr>
          <a:xfrm>
            <a:off x="1870364" y="3192516"/>
            <a:ext cx="8451273" cy="1406466"/>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1400" noProof="1" smtClean="0">
                <a:solidFill>
                  <a:srgbClr val="0000FF"/>
                </a:solidFill>
                <a:latin typeface="Consolas" panose="020B0609020204030204" pitchFamily="49" charset="0"/>
              </a:rPr>
              <a:t>&lt;</a:t>
            </a:r>
            <a:r>
              <a:rPr lang="en-US" sz="1400" noProof="1" smtClean="0">
                <a:solidFill>
                  <a:srgbClr val="2B91AF"/>
                </a:solidFill>
                <a:latin typeface="Consolas" panose="020B0609020204030204" pitchFamily="49" charset="0"/>
              </a:rPr>
              <a:t>xsl:</a:t>
            </a:r>
            <a:r>
              <a:rPr lang="en-US" sz="1400" noProof="1">
                <a:solidFill>
                  <a:srgbClr val="2B91AF"/>
                </a:solidFill>
                <a:latin typeface="Consolas" panose="020B0609020204030204" pitchFamily="49" charset="0"/>
              </a:rPr>
              <a:t>variable</a:t>
            </a:r>
            <a:r>
              <a:rPr lang="en-US" sz="1400" noProof="1" smtClean="0">
                <a:solidFill>
                  <a:srgbClr val="0000FF"/>
                </a:solidFill>
                <a:latin typeface="Consolas" panose="020B0609020204030204" pitchFamily="49" charset="0"/>
              </a:rPr>
              <a:t> </a:t>
            </a:r>
            <a:r>
              <a:rPr lang="en-US" sz="1400" noProof="1">
                <a:solidFill>
                  <a:srgbClr val="FF0000"/>
                </a:solidFill>
                <a:latin typeface="Consolas" panose="020B0609020204030204" pitchFamily="49" charset="0"/>
              </a:rPr>
              <a:t>name</a:t>
            </a:r>
            <a:r>
              <a:rPr lang="en-US" sz="1400" noProof="1" smtClean="0">
                <a:solidFill>
                  <a:srgbClr val="0000FF"/>
                </a:solidFill>
                <a:latin typeface="Consolas" panose="020B0609020204030204" pitchFamily="49" charset="0"/>
              </a:rPr>
              <a:t>=</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var:v3</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 </a:t>
            </a:r>
            <a:r>
              <a:rPr lang="en-US" sz="1400" noProof="1">
                <a:solidFill>
                  <a:srgbClr val="FF0000"/>
                </a:solidFill>
                <a:latin typeface="Consolas" panose="020B0609020204030204" pitchFamily="49" charset="0"/>
              </a:rPr>
              <a:t>select</a:t>
            </a:r>
            <a:r>
              <a:rPr lang="en-US" sz="1400" noProof="1" smtClean="0">
                <a:solidFill>
                  <a:srgbClr val="0000FF"/>
                </a:solidFill>
                <a:latin typeface="Consolas" panose="020B0609020204030204" pitchFamily="49" charset="0"/>
              </a:rPr>
              <a:t>=</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userCSharp:StringConcat(string(LastName/text()) , </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 </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 , string(FirstName/text()))</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 /&gt; </a:t>
            </a:r>
          </a:p>
          <a:p>
            <a:r>
              <a:rPr lang="en-US" sz="1400" noProof="1" smtClean="0">
                <a:solidFill>
                  <a:srgbClr val="0000FF"/>
                </a:solidFill>
                <a:latin typeface="Consolas" panose="020B0609020204030204" pitchFamily="49" charset="0"/>
              </a:rPr>
              <a:t>&lt;</a:t>
            </a:r>
            <a:r>
              <a:rPr lang="en-US" sz="1400" noProof="1" smtClean="0">
                <a:solidFill>
                  <a:srgbClr val="A31515"/>
                </a:solidFill>
                <a:latin typeface="Consolas" panose="020B0609020204030204" pitchFamily="49" charset="0"/>
              </a:rPr>
              <a:t>FullName</a:t>
            </a:r>
            <a:r>
              <a:rPr lang="en-US" sz="1400" noProof="1" smtClean="0">
                <a:solidFill>
                  <a:srgbClr val="0000FF"/>
                </a:solidFill>
                <a:latin typeface="Consolas" panose="020B0609020204030204" pitchFamily="49" charset="0"/>
              </a:rPr>
              <a:t>&gt;</a:t>
            </a:r>
            <a:endParaRPr lang="en-US" sz="1400" noProof="1" smtClean="0">
              <a:solidFill>
                <a:prstClr val="black"/>
              </a:solidFill>
              <a:latin typeface="Consolas" panose="020B0609020204030204" pitchFamily="49" charset="0"/>
            </a:endParaRPr>
          </a:p>
          <a:p>
            <a:r>
              <a:rPr lang="en-US" sz="1400" noProof="1" smtClean="0">
                <a:solidFill>
                  <a:srgbClr val="0000FF"/>
                </a:solidFill>
                <a:latin typeface="Consolas" panose="020B0609020204030204" pitchFamily="49" charset="0"/>
              </a:rPr>
              <a:t>  &lt;</a:t>
            </a:r>
            <a:r>
              <a:rPr lang="en-US" sz="1400" noProof="1" smtClean="0">
                <a:solidFill>
                  <a:srgbClr val="2B91AF"/>
                </a:solidFill>
                <a:latin typeface="Consolas" panose="020B0609020204030204" pitchFamily="49" charset="0"/>
              </a:rPr>
              <a:t>xsl:value-of</a:t>
            </a:r>
            <a:r>
              <a:rPr lang="en-US" sz="1400" noProof="1" smtClean="0">
                <a:solidFill>
                  <a:srgbClr val="0000FF"/>
                </a:solidFill>
                <a:latin typeface="Consolas" panose="020B0609020204030204" pitchFamily="49" charset="0"/>
              </a:rPr>
              <a:t> </a:t>
            </a:r>
            <a:r>
              <a:rPr lang="en-US" sz="1400" noProof="1" smtClean="0">
                <a:solidFill>
                  <a:srgbClr val="FF0000"/>
                </a:solidFill>
                <a:latin typeface="Consolas" panose="020B0609020204030204" pitchFamily="49" charset="0"/>
              </a:rPr>
              <a:t>select</a:t>
            </a:r>
            <a:r>
              <a:rPr lang="en-US" sz="1400" noProof="1" smtClean="0">
                <a:solidFill>
                  <a:srgbClr val="0000FF"/>
                </a:solidFill>
                <a:latin typeface="Consolas" panose="020B0609020204030204" pitchFamily="49" charset="0"/>
              </a:rPr>
              <a:t>=</a:t>
            </a:r>
            <a:r>
              <a:rPr lang="en-US" sz="1400" noProof="1" smtClean="0">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$var:v3</a:t>
            </a:r>
            <a:r>
              <a:rPr lang="en-US" sz="1400" noProof="1" smtClean="0">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 /&gt;</a:t>
            </a:r>
            <a:endParaRPr lang="en-US" sz="1400" noProof="1" smtClean="0">
              <a:solidFill>
                <a:prstClr val="black"/>
              </a:solidFill>
              <a:latin typeface="Consolas" panose="020B0609020204030204" pitchFamily="49" charset="0"/>
            </a:endParaRPr>
          </a:p>
          <a:p>
            <a:r>
              <a:rPr lang="en-US" sz="1400" noProof="1" smtClean="0">
                <a:solidFill>
                  <a:srgbClr val="0000FF"/>
                </a:solidFill>
                <a:latin typeface="Consolas" panose="020B0609020204030204" pitchFamily="49" charset="0"/>
              </a:rPr>
              <a:t>&lt;/</a:t>
            </a:r>
            <a:r>
              <a:rPr lang="en-US" sz="1400" noProof="1" smtClean="0">
                <a:solidFill>
                  <a:srgbClr val="A31515"/>
                </a:solidFill>
                <a:latin typeface="Consolas" panose="020B0609020204030204" pitchFamily="49" charset="0"/>
              </a:rPr>
              <a:t>FullName</a:t>
            </a:r>
            <a:r>
              <a:rPr lang="en-US" sz="1400" noProof="1" smtClean="0">
                <a:solidFill>
                  <a:srgbClr val="0000FF"/>
                </a:solidFill>
                <a:latin typeface="Consolas" panose="020B0609020204030204" pitchFamily="49" charset="0"/>
              </a:rPr>
              <a:t>&gt;</a:t>
            </a:r>
            <a:endParaRPr lang="en-US" sz="1400" noProof="1">
              <a:solidFill>
                <a:srgbClr val="0000FF"/>
              </a:solidFill>
              <a:latin typeface="Consolas" panose="020B0609020204030204" pitchFamily="49" charset="0"/>
            </a:endParaRPr>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2709136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4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bwMode="auto">
          <a:xfrm>
            <a:off x="373269" y="1143000"/>
            <a:ext cx="958938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None/>
            </a:pPr>
            <a:r>
              <a:rPr lang="nl-NL" dirty="0"/>
              <a:t>	     Senior Software Developer at DevScope  </a:t>
            </a:r>
          </a:p>
          <a:p>
            <a:pPr marL="0" indent="0">
              <a:buNone/>
            </a:pPr>
            <a:r>
              <a:rPr lang="nl-NL" dirty="0" smtClean="0"/>
              <a:t>   </a:t>
            </a:r>
            <a:r>
              <a:rPr lang="nl-NL" dirty="0"/>
              <a:t>	</a:t>
            </a:r>
            <a:r>
              <a:rPr lang="nl-NL" dirty="0" smtClean="0"/>
              <a:t>     </a:t>
            </a:r>
            <a:r>
              <a:rPr lang="en-US" dirty="0"/>
              <a:t>Microsoft Integration MVP since </a:t>
            </a:r>
            <a:r>
              <a:rPr lang="en-US" dirty="0" smtClean="0"/>
              <a:t>2011</a:t>
            </a:r>
            <a:endParaRPr lang="nl-NL" dirty="0" smtClean="0"/>
          </a:p>
          <a:p>
            <a:pPr marL="0" indent="0">
              <a:buNone/>
            </a:pPr>
            <a:endParaRPr lang="nl-NL" dirty="0"/>
          </a:p>
          <a:p>
            <a:pPr>
              <a:buClr>
                <a:schemeClr val="tx1"/>
              </a:buClr>
            </a:pPr>
            <a:r>
              <a:rPr lang="en-US" sz="2000" dirty="0"/>
              <a:t>Writer of numerous articles for Portuguese eMagazine “Programar”</a:t>
            </a:r>
          </a:p>
          <a:p>
            <a:pPr>
              <a:buClr>
                <a:schemeClr val="tx1"/>
              </a:buClr>
            </a:pPr>
            <a:r>
              <a:rPr lang="en-US" sz="2000" dirty="0" smtClean="0"/>
              <a:t>Author </a:t>
            </a:r>
            <a:r>
              <a:rPr lang="en-US" sz="2000" dirty="0"/>
              <a:t>“Sandro Pereira BizTalk Blog” http://sandroaspbiztalkblog.wordpress.com</a:t>
            </a:r>
          </a:p>
          <a:p>
            <a:pPr>
              <a:buClr>
                <a:schemeClr val="tx1"/>
              </a:buClr>
            </a:pPr>
            <a:r>
              <a:rPr lang="en-US" sz="2000" dirty="0"/>
              <a:t>Member of “BizTalkAdminsblogging.com” and “BizTalk Brasil” community</a:t>
            </a:r>
          </a:p>
          <a:p>
            <a:pPr>
              <a:buClr>
                <a:schemeClr val="tx1"/>
              </a:buClr>
            </a:pPr>
            <a:r>
              <a:rPr lang="en-US" sz="2000" dirty="0"/>
              <a:t>Member NetPonto community</a:t>
            </a:r>
          </a:p>
          <a:p>
            <a:pPr>
              <a:buClr>
                <a:schemeClr val="tx1"/>
              </a:buClr>
            </a:pPr>
            <a:r>
              <a:rPr lang="en-US" sz="2000" dirty="0" smtClean="0"/>
              <a:t>MSDN BizTalk </a:t>
            </a:r>
            <a:r>
              <a:rPr lang="en-US" sz="2000" dirty="0"/>
              <a:t>Forums Moderator</a:t>
            </a:r>
          </a:p>
          <a:p>
            <a:pPr>
              <a:buClr>
                <a:schemeClr val="tx1"/>
              </a:buClr>
            </a:pPr>
            <a:r>
              <a:rPr lang="en-US" sz="2000" dirty="0"/>
              <a:t>TechNet Wiki author (Wiki Ninja)</a:t>
            </a:r>
          </a:p>
          <a:p>
            <a:pPr>
              <a:buClr>
                <a:schemeClr val="tx1"/>
              </a:buClr>
            </a:pPr>
            <a:r>
              <a:rPr lang="en-US" sz="2000" dirty="0"/>
              <a:t>TechNet Gallery, Code Gallery and CodePlex contributor</a:t>
            </a:r>
          </a:p>
          <a:p>
            <a:pPr>
              <a:buClr>
                <a:schemeClr val="tx1"/>
              </a:buClr>
            </a:pPr>
            <a:r>
              <a:rPr lang="en-US" sz="2000" dirty="0"/>
              <a:t>Public speaker </a:t>
            </a:r>
          </a:p>
          <a:p>
            <a:pPr>
              <a:buClr>
                <a:schemeClr val="tx1"/>
              </a:buClr>
            </a:pPr>
            <a:r>
              <a:rPr lang="en-US" sz="2000" dirty="0"/>
              <a:t>Technical Reviewer PACKT Publishing</a:t>
            </a:r>
          </a:p>
          <a:p>
            <a:pPr lvl="1">
              <a:buClr>
                <a:schemeClr val="tx1"/>
              </a:buClr>
            </a:pPr>
            <a:r>
              <a:rPr lang="en-US" sz="1700" dirty="0"/>
              <a:t>BizTalk Server 2010 Cookbook (April 2012)</a:t>
            </a:r>
          </a:p>
          <a:p>
            <a:pPr marL="627063" lvl="1" indent="-342900"/>
            <a:endParaRPr lang="en-US" sz="1600" dirty="0"/>
          </a:p>
        </p:txBody>
      </p:sp>
      <p:sp>
        <p:nvSpPr>
          <p:cNvPr id="11" name="Title 1"/>
          <p:cNvSpPr txBox="1">
            <a:spLocks/>
          </p:cNvSpPr>
          <p:nvPr/>
        </p:nvSpPr>
        <p:spPr>
          <a:xfrm>
            <a:off x="406400" y="381000"/>
            <a:ext cx="10363200" cy="6096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Sandro Pereira</a:t>
            </a:r>
          </a:p>
        </p:txBody>
      </p:sp>
      <p:pic>
        <p:nvPicPr>
          <p:cNvPr id="13" name="Picture 3" descr="C:\Users\spereira\Pictures\sandro96x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13" y="1192322"/>
            <a:ext cx="877871" cy="91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13" descr="MVP_FullColor_ForScreen.png"/>
          <p:cNvPicPr>
            <a:picLocks noChangeAspect="1"/>
          </p:cNvPicPr>
          <p:nvPr/>
        </p:nvPicPr>
        <p:blipFill>
          <a:blip r:embed="rId4" cstate="print"/>
          <a:stretch>
            <a:fillRect/>
          </a:stretch>
        </p:blipFill>
        <p:spPr>
          <a:xfrm>
            <a:off x="10354690" y="2106722"/>
            <a:ext cx="1264147" cy="1956232"/>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Tree>
    <p:extLst>
      <p:ext uri="{BB962C8B-B14F-4D97-AF65-F5344CB8AC3E}">
        <p14:creationId xmlns:p14="http://schemas.microsoft.com/office/powerpoint/2010/main" val="428311083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85924"/>
            <a:ext cx="8972550" cy="4819650"/>
          </a:xfrm>
          <a:prstGeom prst="rect">
            <a:avLst/>
          </a:prstGeom>
        </p:spPr>
      </p:pic>
      <p:sp>
        <p:nvSpPr>
          <p:cNvPr id="9" name="Line 18"/>
          <p:cNvSpPr>
            <a:spLocks noChangeShapeType="1"/>
          </p:cNvSpPr>
          <p:nvPr/>
        </p:nvSpPr>
        <p:spPr bwMode="auto">
          <a:xfrm flipH="1">
            <a:off x="10019476" y="3157010"/>
            <a:ext cx="735034" cy="4390"/>
          </a:xfrm>
          <a:prstGeom prst="line">
            <a:avLst/>
          </a:prstGeom>
          <a:noFill/>
          <a:ln w="38100">
            <a:solidFill>
              <a:srgbClr val="CC0000"/>
            </a:solidFill>
            <a:round/>
            <a:headEnd/>
            <a:tailEnd type="triangle" w="med" len="med"/>
          </a:ln>
        </p:spPr>
        <p:txBody>
          <a:bodyPr anchor="ctr"/>
          <a:lstStyle/>
          <a:p>
            <a:endParaRPr lang="en-US"/>
          </a:p>
        </p:txBody>
      </p:sp>
      <p:sp>
        <p:nvSpPr>
          <p:cNvPr id="10" name="Rectangle 9"/>
          <p:cNvSpPr/>
          <p:nvPr/>
        </p:nvSpPr>
        <p:spPr>
          <a:xfrm>
            <a:off x="2685043" y="3411459"/>
            <a:ext cx="6821915" cy="1406466"/>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1400" noProof="1" smtClean="0">
                <a:solidFill>
                  <a:srgbClr val="0000FF"/>
                </a:solidFill>
                <a:highlight>
                  <a:srgbClr val="FFFFFF"/>
                </a:highlight>
                <a:latin typeface="Consolas" panose="020B0609020204030204" pitchFamily="49" charset="0"/>
              </a:rPr>
              <a:t>&lt;</a:t>
            </a:r>
            <a:r>
              <a:rPr lang="en-US" sz="1400" noProof="1" smtClean="0">
                <a:solidFill>
                  <a:srgbClr val="2B91AF"/>
                </a:solidFill>
                <a:highlight>
                  <a:srgbClr val="FFFFFF"/>
                </a:highlight>
                <a:latin typeface="Consolas" panose="020B0609020204030204" pitchFamily="49" charset="0"/>
              </a:rPr>
              <a:t>xsl:variable</a:t>
            </a:r>
            <a:r>
              <a:rPr lang="en-US" sz="1400" noProof="1" smtClean="0">
                <a:solidFill>
                  <a:srgbClr val="0000FF"/>
                </a:solidFill>
                <a:highlight>
                  <a:srgbClr val="FFFFFF"/>
                </a:highlight>
                <a:latin typeface="Consolas" panose="020B0609020204030204" pitchFamily="49" charset="0"/>
              </a:rPr>
              <a:t> </a:t>
            </a:r>
            <a:r>
              <a:rPr lang="en-US" sz="1400" noProof="1" smtClean="0">
                <a:solidFill>
                  <a:srgbClr val="FF0000"/>
                </a:solidFill>
                <a:highlight>
                  <a:srgbClr val="FFFFFF"/>
                </a:highlight>
                <a:latin typeface="Consolas" panose="020B0609020204030204" pitchFamily="49" charset="0"/>
              </a:rPr>
              <a:t>name</a:t>
            </a:r>
            <a:r>
              <a:rPr lang="en-US" sz="1400" noProof="1" smtClean="0">
                <a:solidFill>
                  <a:srgbClr val="0000FF"/>
                </a:solidFill>
                <a:highlight>
                  <a:srgbClr val="FFFFFF"/>
                </a:highlight>
                <a:latin typeface="Consolas" panose="020B0609020204030204" pitchFamily="49" charset="0"/>
              </a:rPr>
              <a:t>=</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var:v4</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  </a:t>
            </a:r>
            <a:r>
              <a:rPr lang="en-US" sz="1400" noProof="1" smtClean="0">
                <a:solidFill>
                  <a:srgbClr val="FF0000"/>
                </a:solidFill>
                <a:highlight>
                  <a:srgbClr val="FFFFFF"/>
                </a:highlight>
                <a:latin typeface="Consolas" panose="020B0609020204030204" pitchFamily="49" charset="0"/>
              </a:rPr>
              <a:t>select</a:t>
            </a:r>
            <a:r>
              <a:rPr lang="en-US" sz="1400" noProof="1" smtClean="0">
                <a:solidFill>
                  <a:srgbClr val="0000FF"/>
                </a:solidFill>
                <a:highlight>
                  <a:srgbClr val="FFFFFF"/>
                </a:highlight>
                <a:latin typeface="Consolas" panose="020B0609020204030204" pitchFamily="49" charset="0"/>
              </a:rPr>
              <a:t>=</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userCSharp:CalculateMyAge(string(DateOfBirth/text()))</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 /&gt;</a:t>
            </a:r>
            <a:endParaRPr lang="en-US" sz="1400" noProof="1" smtClean="0">
              <a:solidFill>
                <a:srgbClr val="000000"/>
              </a:solidFill>
              <a:highlight>
                <a:srgbClr val="FFFFFF"/>
              </a:highlight>
              <a:latin typeface="Consolas" panose="020B0609020204030204" pitchFamily="49" charset="0"/>
            </a:endParaRPr>
          </a:p>
          <a:p>
            <a:r>
              <a:rPr lang="en-US" sz="1400" noProof="1" smtClean="0">
                <a:solidFill>
                  <a:srgbClr val="0000FF"/>
                </a:solidFill>
                <a:highlight>
                  <a:srgbClr val="FFFFFF"/>
                </a:highlight>
                <a:latin typeface="Consolas" panose="020B0609020204030204" pitchFamily="49" charset="0"/>
              </a:rPr>
              <a:t>&lt;</a:t>
            </a:r>
            <a:r>
              <a:rPr lang="en-US" sz="1400" noProof="1" smtClean="0">
                <a:solidFill>
                  <a:srgbClr val="A31515"/>
                </a:solidFill>
                <a:highlight>
                  <a:srgbClr val="FFFFFF"/>
                </a:highlight>
                <a:latin typeface="Consolas" panose="020B0609020204030204" pitchFamily="49" charset="0"/>
              </a:rPr>
              <a:t>Age</a:t>
            </a:r>
            <a:r>
              <a:rPr lang="en-US" sz="1400" noProof="1" smtClean="0">
                <a:solidFill>
                  <a:srgbClr val="0000FF"/>
                </a:solidFill>
                <a:highlight>
                  <a:srgbClr val="FFFFFF"/>
                </a:highlight>
                <a:latin typeface="Consolas" panose="020B0609020204030204" pitchFamily="49" charset="0"/>
              </a:rPr>
              <a:t>&gt;</a:t>
            </a:r>
            <a:endParaRPr lang="en-US" sz="1400" noProof="1" smtClean="0">
              <a:solidFill>
                <a:srgbClr val="000000"/>
              </a:solidFill>
              <a:highlight>
                <a:srgbClr val="FFFFFF"/>
              </a:highlight>
              <a:latin typeface="Consolas" panose="020B0609020204030204" pitchFamily="49" charset="0"/>
            </a:endParaRPr>
          </a:p>
          <a:p>
            <a:r>
              <a:rPr lang="en-US" sz="1400" noProof="1" smtClean="0">
                <a:solidFill>
                  <a:srgbClr val="0000FF"/>
                </a:solidFill>
                <a:highlight>
                  <a:srgbClr val="FFFFFF"/>
                </a:highlight>
                <a:latin typeface="Consolas" panose="020B0609020204030204" pitchFamily="49" charset="0"/>
              </a:rPr>
              <a:t>   &lt;</a:t>
            </a:r>
            <a:r>
              <a:rPr lang="en-US" sz="1400" noProof="1" smtClean="0">
                <a:solidFill>
                  <a:srgbClr val="2B91AF"/>
                </a:solidFill>
                <a:highlight>
                  <a:srgbClr val="FFFFFF"/>
                </a:highlight>
                <a:latin typeface="Consolas" panose="020B0609020204030204" pitchFamily="49" charset="0"/>
              </a:rPr>
              <a:t>xsl:value-of</a:t>
            </a:r>
            <a:r>
              <a:rPr lang="en-US" sz="1400" noProof="1" smtClean="0">
                <a:solidFill>
                  <a:srgbClr val="0000FF"/>
                </a:solidFill>
                <a:highlight>
                  <a:srgbClr val="FFFFFF"/>
                </a:highlight>
                <a:latin typeface="Consolas" panose="020B0609020204030204" pitchFamily="49" charset="0"/>
              </a:rPr>
              <a:t> </a:t>
            </a:r>
            <a:r>
              <a:rPr lang="en-US" sz="1400" noProof="1" smtClean="0">
                <a:solidFill>
                  <a:srgbClr val="FF0000"/>
                </a:solidFill>
                <a:highlight>
                  <a:srgbClr val="FFFFFF"/>
                </a:highlight>
                <a:latin typeface="Consolas" panose="020B0609020204030204" pitchFamily="49" charset="0"/>
              </a:rPr>
              <a:t>select</a:t>
            </a:r>
            <a:r>
              <a:rPr lang="en-US" sz="1400" noProof="1" smtClean="0">
                <a:solidFill>
                  <a:srgbClr val="0000FF"/>
                </a:solidFill>
                <a:highlight>
                  <a:srgbClr val="FFFFFF"/>
                </a:highlight>
                <a:latin typeface="Consolas" panose="020B0609020204030204" pitchFamily="49" charset="0"/>
              </a:rPr>
              <a:t>=</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$var:v4</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 /&gt;</a:t>
            </a:r>
            <a:endParaRPr lang="en-US" sz="1400" noProof="1" smtClean="0">
              <a:solidFill>
                <a:srgbClr val="000000"/>
              </a:solidFill>
              <a:highlight>
                <a:srgbClr val="FFFFFF"/>
              </a:highlight>
              <a:latin typeface="Consolas" panose="020B0609020204030204" pitchFamily="49" charset="0"/>
            </a:endParaRPr>
          </a:p>
          <a:p>
            <a:r>
              <a:rPr lang="en-US" sz="1400" noProof="1" smtClean="0">
                <a:solidFill>
                  <a:srgbClr val="0000FF"/>
                </a:solidFill>
                <a:highlight>
                  <a:srgbClr val="FFFFFF"/>
                </a:highlight>
                <a:latin typeface="Consolas" panose="020B0609020204030204" pitchFamily="49" charset="0"/>
              </a:rPr>
              <a:t>&lt;/</a:t>
            </a:r>
            <a:r>
              <a:rPr lang="en-US" sz="1400" noProof="1" smtClean="0">
                <a:solidFill>
                  <a:srgbClr val="A31515"/>
                </a:solidFill>
                <a:highlight>
                  <a:srgbClr val="FFFFFF"/>
                </a:highlight>
                <a:latin typeface="Consolas" panose="020B0609020204030204" pitchFamily="49" charset="0"/>
              </a:rPr>
              <a:t>Age</a:t>
            </a:r>
            <a:r>
              <a:rPr lang="en-US" sz="1400" noProof="1" smtClean="0">
                <a:solidFill>
                  <a:srgbClr val="0000FF"/>
                </a:solidFill>
                <a:highlight>
                  <a:srgbClr val="FFFFFF"/>
                </a:highlight>
                <a:latin typeface="Consolas" panose="020B0609020204030204" pitchFamily="49" charset="0"/>
              </a:rPr>
              <a:t>&gt;</a:t>
            </a:r>
            <a:endParaRPr lang="en-US" sz="1400" noProof="1">
              <a:solidFill>
                <a:srgbClr val="0000FF"/>
              </a:solidFill>
              <a:latin typeface="Consolas" panose="020B0609020204030204" pitchFamily="49" charset="0"/>
            </a:endParaRPr>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2287223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90811"/>
            <a:ext cx="8972550" cy="4829175"/>
          </a:xfrm>
          <a:prstGeom prst="rect">
            <a:avLst/>
          </a:prstGeom>
        </p:spPr>
      </p:pic>
      <p:sp>
        <p:nvSpPr>
          <p:cNvPr id="9" name="Line 18"/>
          <p:cNvSpPr>
            <a:spLocks noChangeShapeType="1"/>
          </p:cNvSpPr>
          <p:nvPr/>
        </p:nvSpPr>
        <p:spPr bwMode="auto">
          <a:xfrm flipH="1">
            <a:off x="9813925" y="3527271"/>
            <a:ext cx="940585" cy="303"/>
          </a:xfrm>
          <a:prstGeom prst="line">
            <a:avLst/>
          </a:prstGeom>
          <a:noFill/>
          <a:ln w="38100">
            <a:solidFill>
              <a:srgbClr val="CC0000"/>
            </a:solidFill>
            <a:round/>
            <a:headEnd/>
            <a:tailEnd type="triangle" w="med" len="med"/>
          </a:ln>
        </p:spPr>
        <p:txBody>
          <a:bodyPr anchor="ctr"/>
          <a:lstStyle/>
          <a:p>
            <a:endParaRPr lang="en-US"/>
          </a:p>
        </p:txBody>
      </p:sp>
      <p:sp>
        <p:nvSpPr>
          <p:cNvPr id="10" name="Rectangle 9"/>
          <p:cNvSpPr/>
          <p:nvPr/>
        </p:nvSpPr>
        <p:spPr>
          <a:xfrm>
            <a:off x="1905000" y="3971769"/>
            <a:ext cx="8534400" cy="2549829"/>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pt-PT"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xsl:variable</a:t>
            </a:r>
            <a:r>
              <a:rPr lang="pt-PT" sz="1050" dirty="0"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var:v5</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userCSharp:InitCumulativeSum(0</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/&gt;</a:t>
            </a:r>
            <a:endParaRPr lang="pt-PT" sz="1050" dirty="0" smtClean="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&lt;</a:t>
            </a:r>
            <a:r>
              <a:rPr lang="pt-PT" sz="1050" noProof="1" smtClean="0">
                <a:solidFill>
                  <a:srgbClr val="2B91AF"/>
                </a:solidFill>
                <a:highlight>
                  <a:srgbClr val="FFFFFF"/>
                </a:highlight>
                <a:latin typeface="Consolas" panose="020B0609020204030204" pitchFamily="49" charset="0"/>
              </a:rPr>
              <a:t>xsl:for-each</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select</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/s0:PersonOrigin/PhoneCalls</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&gt;</a:t>
            </a:r>
            <a:endParaRPr lang="pt-PT" sz="1050" dirty="0" smtClean="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pt-PT" sz="1050" noProof="1" smtClean="0">
                <a:solidFill>
                  <a:srgbClr val="2B91AF"/>
                </a:solidFill>
                <a:highlight>
                  <a:srgbClr val="FFFFFF"/>
                </a:highlight>
                <a:latin typeface="Consolas" panose="020B0609020204030204" pitchFamily="49" charset="0"/>
              </a:rPr>
              <a:t>xsl:variable</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name</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var:v6</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select</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userCSharp:StringLeft(string(@PhoneNumber) , </a:t>
            </a:r>
            <a:r>
              <a:rPr lang="pt-PT" sz="1050" noProof="1" smtClean="0">
                <a:solidFill>
                  <a:srgbClr val="FF0000"/>
                </a:solidFill>
                <a:highlight>
                  <a:srgbClr val="FFFFFF"/>
                </a:highlight>
                <a:latin typeface="Consolas" panose="020B0609020204030204" pitchFamily="49" charset="0"/>
              </a:rPr>
              <a:t>&amp;quot;</a:t>
            </a:r>
            <a:r>
              <a:rPr lang="pt-PT" sz="1050" noProof="1" smtClean="0">
                <a:solidFill>
                  <a:srgbClr val="0000FF"/>
                </a:solidFill>
                <a:highlight>
                  <a:srgbClr val="FFFFFF"/>
                </a:highlight>
                <a:latin typeface="Consolas" panose="020B0609020204030204" pitchFamily="49" charset="0"/>
              </a:rPr>
              <a:t>4</a:t>
            </a:r>
            <a:r>
              <a:rPr lang="pt-PT" sz="1050" noProof="1" smtClean="0">
                <a:solidFill>
                  <a:srgbClr val="FF0000"/>
                </a:solidFill>
                <a:highlight>
                  <a:srgbClr val="FFFFFF"/>
                </a:highlight>
                <a:latin typeface="Consolas" panose="020B0609020204030204" pitchFamily="49" charset="0"/>
              </a:rPr>
              <a:t>&amp;quot;</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 </a:t>
            </a:r>
            <a:r>
              <a:rPr lang="pt-PT" sz="1050" dirty="0" smtClean="0">
                <a:solidFill>
                  <a:srgbClr val="0000FF"/>
                </a:solidFill>
                <a:highlight>
                  <a:srgbClr val="FFFFFF"/>
                </a:highlight>
                <a:latin typeface="Consolas" panose="020B0609020204030204" pitchFamily="49" charset="0"/>
              </a:rPr>
              <a:t>/&gt;</a:t>
            </a:r>
            <a:endParaRPr lang="pt-PT" sz="1050" dirty="0" smtClean="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pt-PT" sz="1050" noProof="1" smtClean="0">
                <a:solidFill>
                  <a:srgbClr val="2B91AF"/>
                </a:solidFill>
                <a:highlight>
                  <a:srgbClr val="FFFFFF"/>
                </a:highlight>
                <a:latin typeface="Consolas" panose="020B0609020204030204" pitchFamily="49" charset="0"/>
              </a:rPr>
              <a:t>xsl:variable</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name</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var:v7</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select</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userCSharp:LogicalEq(string($var:v6) , </a:t>
            </a:r>
            <a:r>
              <a:rPr lang="pt-PT" sz="1050" noProof="1" smtClean="0">
                <a:solidFill>
                  <a:srgbClr val="FF0000"/>
                </a:solidFill>
                <a:highlight>
                  <a:srgbClr val="FFFFFF"/>
                </a:highlight>
                <a:latin typeface="Consolas" panose="020B0609020204030204" pitchFamily="49" charset="0"/>
              </a:rPr>
              <a:t>&amp;quot;</a:t>
            </a:r>
            <a:r>
              <a:rPr lang="pt-PT" sz="1050" noProof="1" smtClean="0">
                <a:solidFill>
                  <a:srgbClr val="0000FF"/>
                </a:solidFill>
                <a:highlight>
                  <a:srgbClr val="FFFFFF"/>
                </a:highlight>
                <a:latin typeface="Consolas" panose="020B0609020204030204" pitchFamily="49" charset="0"/>
              </a:rPr>
              <a:t>+351</a:t>
            </a:r>
            <a:r>
              <a:rPr lang="pt-PT" sz="1050" noProof="1" smtClean="0">
                <a:solidFill>
                  <a:srgbClr val="FF0000"/>
                </a:solidFill>
                <a:highlight>
                  <a:srgbClr val="FFFFFF"/>
                </a:highlight>
                <a:latin typeface="Consolas" panose="020B0609020204030204" pitchFamily="49" charset="0"/>
              </a:rPr>
              <a:t>&amp;quot</a:t>
            </a:r>
            <a:r>
              <a:rPr lang="pt-PT" sz="1050" dirty="0" smtClean="0">
                <a:solidFill>
                  <a:srgbClr val="FF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a:t>
            </a:r>
            <a:r>
              <a:rPr lang="pt-PT" sz="1050" dirty="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pt-PT" sz="1050" noProof="1" smtClean="0">
                <a:solidFill>
                  <a:srgbClr val="2B91AF"/>
                </a:solidFill>
                <a:highlight>
                  <a:srgbClr val="FFFFFF"/>
                </a:highlight>
                <a:latin typeface="Consolas" panose="020B0609020204030204" pitchFamily="49" charset="0"/>
              </a:rPr>
              <a:t>xsl:variable</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name</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var:v8</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userCSharp:LogicalNot(string($var:v7</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a:t>
            </a:r>
            <a:r>
              <a:rPr lang="pt-PT" sz="1050" dirty="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pt-PT" sz="1050" noProof="1" smtClean="0">
                <a:solidFill>
                  <a:srgbClr val="2B91AF"/>
                </a:solidFill>
                <a:highlight>
                  <a:srgbClr val="FFFFFF"/>
                </a:highlight>
                <a:latin typeface="Consolas" panose="020B0609020204030204" pitchFamily="49" charset="0"/>
              </a:rPr>
              <a:t>xsl:if</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test</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string</a:t>
            </a:r>
            <a:r>
              <a:rPr lang="pt-PT" sz="1050" dirty="0" smtClean="0">
                <a:solidFill>
                  <a:srgbClr val="0000FF"/>
                </a:solidFill>
                <a:highlight>
                  <a:srgbClr val="FFFFFF"/>
                </a:highlight>
                <a:latin typeface="Consolas" panose="020B0609020204030204" pitchFamily="49" charset="0"/>
              </a:rPr>
              <a:t>($</a:t>
            </a:r>
            <a:r>
              <a:rPr lang="pt-PT" sz="1050" dirty="0">
                <a:solidFill>
                  <a:srgbClr val="0000FF"/>
                </a:solidFill>
                <a:highlight>
                  <a:srgbClr val="FFFFFF"/>
                </a:highlight>
                <a:latin typeface="Consolas" panose="020B0609020204030204" pitchFamily="49" charset="0"/>
              </a:rPr>
              <a:t>var:v8)='</a:t>
            </a:r>
            <a:r>
              <a:rPr lang="pt-PT" sz="1050" dirty="0" err="1">
                <a:solidFill>
                  <a:srgbClr val="0000FF"/>
                </a:solidFill>
                <a:highlight>
                  <a:srgbClr val="FFFFFF"/>
                </a:highlight>
                <a:latin typeface="Consolas" panose="020B0609020204030204" pitchFamily="49" charset="0"/>
              </a:rPr>
              <a:t>true</a:t>
            </a:r>
            <a:r>
              <a:rPr lang="pt-PT" sz="1050" dirty="0">
                <a:solidFill>
                  <a:srgbClr val="0000FF"/>
                </a:solidFill>
                <a:highlight>
                  <a:srgbClr val="FFFFFF"/>
                </a:highlight>
                <a:latin typeface="Consolas" panose="020B0609020204030204" pitchFamily="49" charset="0"/>
              </a:rPr>
              <a:t>'</a:t>
            </a:r>
            <a:r>
              <a:rPr lang="pt-PT" sz="1050" dirty="0">
                <a:solidFill>
                  <a:srgbClr val="000000"/>
                </a:solidFill>
                <a:highlight>
                  <a:srgbClr val="FFFFFF"/>
                </a:highlight>
                <a:latin typeface="Consolas" panose="020B0609020204030204" pitchFamily="49" charset="0"/>
              </a:rPr>
              <a:t>"</a:t>
            </a:r>
            <a:r>
              <a:rPr lang="pt-PT" sz="1050" dirty="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nn-NO" sz="1050" dirty="0"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var:v9</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nn-NO" sz="1050" dirty="0" smtClean="0">
                <a:solidFill>
                  <a:srgbClr val="0000FF"/>
                </a:solidFill>
                <a:highlight>
                  <a:srgbClr val="FFFFFF"/>
                </a:highlight>
                <a:latin typeface="Consolas" panose="020B0609020204030204" pitchFamily="49" charset="0"/>
              </a:rPr>
              <a:t>=</a:t>
            </a:r>
            <a:r>
              <a:rPr lang="nn-NO" sz="1050" dirty="0" smtClean="0">
                <a:solidFill>
                  <a:srgbClr val="000000"/>
                </a:solidFill>
                <a:highlight>
                  <a:srgbClr val="FFFFFF"/>
                </a:highlight>
                <a:latin typeface="Consolas" panose="020B0609020204030204" pitchFamily="49" charset="0"/>
              </a:rPr>
              <a:t>"</a:t>
            </a:r>
            <a:r>
              <a:rPr lang="nn-NO" sz="1050" dirty="0" smtClean="0">
                <a:solidFill>
                  <a:srgbClr val="0000FF"/>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Cost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 /&gt;</a:t>
            </a:r>
            <a:endParaRPr lang="nn-NO"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var:v10</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userCSharp:AddToCumulativeSum(0,string</a:t>
            </a:r>
            <a:r>
              <a:rPr lang="pt-PT" sz="1050" dirty="0" smtClean="0">
                <a:solidFill>
                  <a:srgbClr val="0000FF"/>
                </a:solidFill>
                <a:highlight>
                  <a:srgbClr val="FFFFFF"/>
                </a:highlight>
                <a:latin typeface="Consolas" panose="020B0609020204030204" pitchFamily="49" charset="0"/>
              </a:rPr>
              <a:t>($</a:t>
            </a:r>
            <a:r>
              <a:rPr lang="pt-PT" sz="1050" dirty="0">
                <a:solidFill>
                  <a:srgbClr val="0000FF"/>
                </a:solidFill>
                <a:highlight>
                  <a:srgbClr val="FFFFFF"/>
                </a:highlight>
                <a:latin typeface="Consolas" panose="020B0609020204030204" pitchFamily="49" charset="0"/>
              </a:rPr>
              <a:t>var:v9),</a:t>
            </a:r>
            <a:r>
              <a:rPr lang="pt-PT" sz="1050" dirty="0">
                <a:solidFill>
                  <a:srgbClr val="FF0000"/>
                </a:solidFill>
                <a:highlight>
                  <a:srgbClr val="FFFFFF"/>
                </a:highlight>
                <a:latin typeface="Consolas" panose="020B0609020204030204" pitchFamily="49" charset="0"/>
              </a:rPr>
              <a:t>&amp;quot;</a:t>
            </a:r>
            <a:r>
              <a:rPr lang="pt-PT" sz="1050" dirty="0">
                <a:solidFill>
                  <a:srgbClr val="0000FF"/>
                </a:solidFill>
                <a:highlight>
                  <a:srgbClr val="FFFFFF"/>
                </a:highlight>
                <a:latin typeface="Consolas" panose="020B0609020204030204" pitchFamily="49" charset="0"/>
              </a:rPr>
              <a:t>1000</a:t>
            </a:r>
            <a:r>
              <a:rPr lang="pt-PT" sz="1050" dirty="0">
                <a:solidFill>
                  <a:srgbClr val="FF0000"/>
                </a:solidFill>
                <a:highlight>
                  <a:srgbClr val="FFFFFF"/>
                </a:highlight>
                <a:latin typeface="Consolas" panose="020B0609020204030204" pitchFamily="49" charset="0"/>
              </a:rPr>
              <a:t>&amp;quot;</a:t>
            </a:r>
            <a:r>
              <a:rPr lang="pt-PT" sz="1050" dirty="0">
                <a:solidFill>
                  <a:srgbClr val="0000FF"/>
                </a:solidFill>
                <a:highlight>
                  <a:srgbClr val="FFFFFF"/>
                </a:highlight>
                <a:latin typeface="Consolas" panose="020B0609020204030204" pitchFamily="49" charset="0"/>
              </a:rPr>
              <a:t>)</a:t>
            </a:r>
            <a:r>
              <a:rPr lang="pt-PT" sz="1050" dirty="0">
                <a:solidFill>
                  <a:srgbClr val="000000"/>
                </a:solidFill>
                <a:highlight>
                  <a:srgbClr val="FFFFFF"/>
                </a:highlight>
                <a:latin typeface="Consolas" panose="020B0609020204030204" pitchFamily="49" charset="0"/>
              </a:rPr>
              <a:t>"</a:t>
            </a:r>
            <a:r>
              <a:rPr lang="pt-PT" sz="1050" dirty="0">
                <a:solidFill>
                  <a:srgbClr val="0000FF"/>
                </a:solidFill>
                <a:highlight>
                  <a:srgbClr val="FFFFFF"/>
                </a:highlight>
                <a:latin typeface="Consolas" panose="020B0609020204030204" pitchFamily="49" charset="0"/>
              </a:rPr>
              <a:t> </a:t>
            </a:r>
            <a:r>
              <a:rPr lang="pt-PT" sz="1050" dirty="0" smtClean="0">
                <a:solidFill>
                  <a:srgbClr val="0000FF"/>
                </a:solidFill>
                <a:highlight>
                  <a:srgbClr val="FFFFFF"/>
                </a:highlight>
                <a:latin typeface="Consolas" panose="020B0609020204030204" pitchFamily="49" charset="0"/>
              </a:rPr>
              <a:t>/&gt;</a:t>
            </a:r>
            <a:endParaRPr lang="pt-PT" sz="1050" dirty="0" smtClean="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xsl:if</a:t>
            </a:r>
            <a:r>
              <a:rPr lang="en-US" sz="1050" noProof="1" smtClean="0">
                <a:solidFill>
                  <a:srgbClr val="0000FF"/>
                </a:solidFill>
                <a:highlight>
                  <a:srgbClr val="FFFFFF"/>
                </a:highlight>
                <a:latin typeface="Consolas" panose="020B0609020204030204" pitchFamily="49" charset="0"/>
              </a:rPr>
              <a:t>&gt;</a:t>
            </a:r>
            <a:endParaRPr lang="en-US" sz="1050" noProof="1" smtClean="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&lt;/</a:t>
            </a:r>
            <a:r>
              <a:rPr lang="pt-PT" sz="1050" dirty="0" smtClean="0">
                <a:solidFill>
                  <a:srgbClr val="2B91AF"/>
                </a:solidFill>
                <a:highlight>
                  <a:srgbClr val="FFFFFF"/>
                </a:highlight>
                <a:latin typeface="Consolas" panose="020B0609020204030204" pitchFamily="49" charset="0"/>
              </a:rPr>
              <a:t>x</a:t>
            </a:r>
            <a:r>
              <a:rPr lang="en-US" sz="1050" noProof="1" smtClean="0">
                <a:solidFill>
                  <a:srgbClr val="2B91AF"/>
                </a:solidFill>
                <a:highlight>
                  <a:srgbClr val="FFFFFF"/>
                </a:highlight>
                <a:latin typeface="Consolas" panose="020B0609020204030204" pitchFamily="49" charset="0"/>
              </a:rPr>
              <a:t>sl:for-each</a:t>
            </a:r>
            <a:r>
              <a:rPr lang="pt-PT" sz="1050" dirty="0" smtClean="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var:v11</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userCSharp:GetCumulativeSum(0</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a:t>
            </a:r>
            <a:r>
              <a:rPr lang="pt-PT" sz="1050" dirty="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&lt;</a:t>
            </a:r>
            <a:r>
              <a:rPr lang="en-US" sz="1050" noProof="1" smtClean="0">
                <a:solidFill>
                  <a:srgbClr val="A31515"/>
                </a:solidFill>
                <a:highlight>
                  <a:srgbClr val="FFFFFF"/>
                </a:highlight>
                <a:latin typeface="Consolas" panose="020B0609020204030204" pitchFamily="49" charset="0"/>
              </a:rPr>
              <a:t>TotalInternational</a:t>
            </a:r>
            <a:r>
              <a:rPr lang="pt-PT" sz="1050" dirty="0" smtClean="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xsl:value-of</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$var:v11</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&lt;/</a:t>
            </a:r>
            <a:r>
              <a:rPr lang="en-US" sz="1050" noProof="1" smtClean="0">
                <a:solidFill>
                  <a:srgbClr val="A31515"/>
                </a:solidFill>
                <a:highlight>
                  <a:srgbClr val="FFFFFF"/>
                </a:highlight>
                <a:latin typeface="Consolas" panose="020B0609020204030204" pitchFamily="49" charset="0"/>
              </a:rPr>
              <a:t>TotalInternational</a:t>
            </a:r>
            <a:r>
              <a:rPr lang="en-US" sz="1050" noProof="1" smtClean="0">
                <a:solidFill>
                  <a:srgbClr val="0000FF"/>
                </a:solidFill>
                <a:highlight>
                  <a:srgbClr val="FFFFFF"/>
                </a:highlight>
                <a:latin typeface="Consolas" panose="020B0609020204030204" pitchFamily="49" charset="0"/>
              </a:rPr>
              <a:t>&gt;</a:t>
            </a:r>
            <a:endParaRPr lang="en-US" sz="1050" noProof="1">
              <a:solidFill>
                <a:srgbClr val="0000FF"/>
              </a:solidFill>
              <a:latin typeface="Consolas" panose="020B0609020204030204" pitchFamily="49" charset="0"/>
            </a:endParaRPr>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428088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4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609725" y="1481038"/>
            <a:ext cx="8972550" cy="4819650"/>
          </a:xfrm>
          <a:prstGeom prst="rect">
            <a:avLst/>
          </a:prstGeom>
        </p:spPr>
      </p:pic>
      <p:sp>
        <p:nvSpPr>
          <p:cNvPr id="7" name="Rectangle 6"/>
          <p:cNvSpPr/>
          <p:nvPr/>
        </p:nvSpPr>
        <p:spPr>
          <a:xfrm>
            <a:off x="1905000" y="3957233"/>
            <a:ext cx="8534400" cy="2549829"/>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var:v12</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userCSharp:InitCumulativeSum(1</a:t>
            </a:r>
            <a:r>
              <a:rPr lang="en-US" sz="1050" dirty="0" smtClean="0">
                <a:solidFill>
                  <a:srgbClr val="0000FF"/>
                </a:solidFill>
                <a:highlight>
                  <a:srgbClr val="FFFFFF"/>
                </a:highlight>
                <a:latin typeface="Consolas" panose="020B0609020204030204" pitchFamily="49" charset="0"/>
              </a:rPr>
              <a:t>)</a:t>
            </a:r>
            <a:r>
              <a:rPr lang="en-US" sz="1050" dirty="0" smtClean="0">
                <a:solidFill>
                  <a:srgbClr val="000000"/>
                </a:solidFill>
                <a:highlight>
                  <a:srgbClr val="FFFFFF"/>
                </a:highlight>
                <a:latin typeface="Consolas" panose="020B0609020204030204" pitchFamily="49" charset="0"/>
              </a:rPr>
              <a:t>"</a:t>
            </a:r>
            <a:r>
              <a:rPr lang="en-US" sz="1050" dirty="0" smtClean="0">
                <a:solidFill>
                  <a:srgbClr val="0000FF"/>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/&gt;</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xsl:for-each</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/s0:PersonOrigin/PhoneCalls</a:t>
            </a:r>
            <a:r>
              <a:rPr lang="en-US" sz="1050" dirty="0" smtClean="0">
                <a:solidFill>
                  <a:srgbClr val="000000"/>
                </a:solidFill>
                <a:highlight>
                  <a:srgbClr val="FFFFFF"/>
                </a:highlight>
                <a:latin typeface="Consolas" panose="020B0609020204030204" pitchFamily="49" charset="0"/>
              </a:rPr>
              <a:t>"</a:t>
            </a:r>
            <a:r>
              <a:rPr lang="en-US" sz="1050" dirty="0" smtClean="0">
                <a:solidFill>
                  <a:srgbClr val="0000FF"/>
                </a:solidFill>
                <a:highlight>
                  <a:srgbClr val="FFFFFF"/>
                </a:highlight>
                <a:latin typeface="Consolas" panose="020B0609020204030204" pitchFamily="49" charset="0"/>
              </a:rPr>
              <a:t>&gt;</a:t>
            </a:r>
            <a:endParaRPr lang="en-US" sz="1050" dirty="0">
              <a:solidFill>
                <a:srgbClr val="000000"/>
              </a:solidFill>
              <a:highlight>
                <a:srgbClr val="FFFFFF"/>
              </a:highlight>
              <a:latin typeface="Consolas" panose="020B0609020204030204" pitchFamily="49" charset="0"/>
            </a:endParaRPr>
          </a:p>
          <a:p>
            <a:r>
              <a:rPr lang="nn-NO" sz="1050" dirty="0" smtClean="0">
                <a:solidFill>
                  <a:srgbClr val="0000FF"/>
                </a:solidFill>
                <a:highlight>
                  <a:srgbClr val="FFFFFF"/>
                </a:highlight>
                <a:latin typeface="Consolas" panose="020B0609020204030204" pitchFamily="49" charset="0"/>
              </a:rPr>
              <a:t>   &lt;</a:t>
            </a:r>
            <a:r>
              <a:rPr lang="nn-NO" sz="1050" dirty="0">
                <a:solidFill>
                  <a:srgbClr val="2B91AF"/>
                </a:solidFill>
                <a:highlight>
                  <a:srgbClr val="FFFFFF"/>
                </a:highlight>
                <a:latin typeface="Consolas" panose="020B0609020204030204" pitchFamily="49" charset="0"/>
              </a:rPr>
              <a:t>xsl:variable</a:t>
            </a:r>
            <a:r>
              <a:rPr lang="nn-NO" sz="1050" dirty="0">
                <a:solidFill>
                  <a:srgbClr val="0000FF"/>
                </a:solidFill>
                <a:highlight>
                  <a:srgbClr val="FFFFFF"/>
                </a:highlight>
                <a:latin typeface="Consolas" panose="020B0609020204030204" pitchFamily="49" charset="0"/>
              </a:rPr>
              <a:t> </a:t>
            </a:r>
            <a:r>
              <a:rPr lang="nn-NO" sz="1050" dirty="0">
                <a:solidFill>
                  <a:srgbClr val="FF0000"/>
                </a:solidFill>
                <a:highlight>
                  <a:srgbClr val="FFFFFF"/>
                </a:highlight>
                <a:latin typeface="Consolas" panose="020B0609020204030204" pitchFamily="49" charset="0"/>
              </a:rPr>
              <a:t>name</a:t>
            </a:r>
            <a:r>
              <a:rPr lang="nn-NO" sz="1050" dirty="0">
                <a:solidFill>
                  <a:srgbClr val="0000FF"/>
                </a:solidFill>
                <a:highlight>
                  <a:srgbClr val="FFFFFF"/>
                </a:highlight>
                <a:latin typeface="Consolas" panose="020B0609020204030204" pitchFamily="49" charset="0"/>
              </a:rPr>
              <a: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var:v13</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 </a:t>
            </a:r>
            <a:r>
              <a:rPr lang="nn-NO" sz="1050" dirty="0">
                <a:solidFill>
                  <a:srgbClr val="FF0000"/>
                </a:solidFill>
                <a:highlight>
                  <a:srgbClr val="FFFFFF"/>
                </a:highlight>
                <a:latin typeface="Consolas" panose="020B0609020204030204" pitchFamily="49" charset="0"/>
              </a:rPr>
              <a:t>select</a:t>
            </a:r>
            <a:r>
              <a:rPr lang="nn-NO" sz="1050" dirty="0">
                <a:solidFill>
                  <a:srgbClr val="0000FF"/>
                </a:solidFill>
                <a:highlight>
                  <a:srgbClr val="FFFFFF"/>
                </a:highlight>
                <a:latin typeface="Consolas" panose="020B0609020204030204" pitchFamily="49" charset="0"/>
              </a:rPr>
              <a: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string(@PhoneNumber)</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 /&gt;</a:t>
            </a:r>
            <a:endParaRPr lang="nn-NO" sz="1050" dirty="0">
              <a:solidFill>
                <a:srgbClr val="000000"/>
              </a:solidFill>
              <a:highlight>
                <a:srgbClr val="FFFFFF"/>
              </a:highlight>
              <a:latin typeface="Consolas" panose="020B0609020204030204" pitchFamily="49" charset="0"/>
            </a:endParaRPr>
          </a:p>
          <a:p>
            <a:r>
              <a:rPr lang="en-US" sz="1050" dirty="0">
                <a:solidFill>
                  <a:srgbClr val="0000FF"/>
                </a:solidFill>
                <a:highlight>
                  <a:srgbClr val="FFFFFF"/>
                </a:highlight>
                <a:latin typeface="Consolas" panose="020B0609020204030204" pitchFamily="49" charset="0"/>
              </a:rPr>
              <a:t>   </a:t>
            </a:r>
            <a:r>
              <a:rPr lang="en-US"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var:v14</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userCSharp:StringLeft($var:v13 , </a:t>
            </a:r>
            <a:r>
              <a:rPr lang="en-US" sz="1050" noProof="1" smtClean="0">
                <a:solidFill>
                  <a:srgbClr val="FF0000"/>
                </a:solidFill>
                <a:highlight>
                  <a:srgbClr val="FFFFFF"/>
                </a:highlight>
                <a:latin typeface="Consolas" panose="020B0609020204030204" pitchFamily="49" charset="0"/>
              </a:rPr>
              <a:t>&amp;quot;</a:t>
            </a:r>
            <a:r>
              <a:rPr lang="en-US" sz="1050" noProof="1" smtClean="0">
                <a:solidFill>
                  <a:srgbClr val="0000FF"/>
                </a:solidFill>
                <a:highlight>
                  <a:srgbClr val="FFFFFF"/>
                </a:highlight>
                <a:latin typeface="Consolas" panose="020B0609020204030204" pitchFamily="49" charset="0"/>
              </a:rPr>
              <a:t>4</a:t>
            </a:r>
            <a:r>
              <a:rPr lang="en-US" sz="1050" noProof="1" smtClean="0">
                <a:solidFill>
                  <a:srgbClr val="FF0000"/>
                </a:solidFill>
                <a:highlight>
                  <a:srgbClr val="FFFFFF"/>
                </a:highlight>
                <a:latin typeface="Consolas" panose="020B0609020204030204" pitchFamily="49" charset="0"/>
              </a:rPr>
              <a:t>&amp;quot;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var:v15</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userCSharp:LogicalEq(string($var:v14) , </a:t>
            </a:r>
            <a:r>
              <a:rPr lang="en-US" sz="1050" noProof="1" smtClean="0">
                <a:solidFill>
                  <a:srgbClr val="FF0000"/>
                </a:solidFill>
                <a:highlight>
                  <a:srgbClr val="FFFFFF"/>
                </a:highlight>
                <a:latin typeface="Consolas" panose="020B0609020204030204" pitchFamily="49" charset="0"/>
              </a:rPr>
              <a:t>&amp;quot;</a:t>
            </a:r>
            <a:r>
              <a:rPr lang="en-US" sz="1050" noProof="1" smtClean="0">
                <a:solidFill>
                  <a:srgbClr val="0000FF"/>
                </a:solidFill>
                <a:highlight>
                  <a:srgbClr val="FFFFFF"/>
                </a:highlight>
                <a:latin typeface="Consolas" panose="020B0609020204030204" pitchFamily="49" charset="0"/>
              </a:rPr>
              <a:t>+351</a:t>
            </a:r>
            <a:r>
              <a:rPr lang="en-US" sz="1050" noProof="1" smtClean="0">
                <a:solidFill>
                  <a:srgbClr val="FF0000"/>
                </a:solidFill>
                <a:highlight>
                  <a:srgbClr val="FFFFFF"/>
                </a:highlight>
                <a:latin typeface="Consolas" panose="020B0609020204030204" pitchFamily="49" charset="0"/>
              </a:rPr>
              <a:t>&amp;quot</a:t>
            </a:r>
            <a:r>
              <a:rPr lang="en-US" sz="1050" dirty="0" smtClean="0">
                <a:solidFill>
                  <a:srgbClr val="FF0000"/>
                </a:solidFill>
                <a:highlight>
                  <a:srgbClr val="FFFFFF"/>
                </a:highlight>
                <a:latin typeface="Consolas" panose="020B0609020204030204" pitchFamily="49" charset="0"/>
              </a:rPr>
              <a:t>;</a:t>
            </a:r>
            <a:r>
              <a:rPr lang="en-US" sz="1050" dirty="0" smtClean="0">
                <a:solidFill>
                  <a:srgbClr val="0000FF"/>
                </a:solidFill>
                <a:highlight>
                  <a:srgbClr val="FFFFFF"/>
                </a:highlight>
                <a:latin typeface="Consolas" panose="020B0609020204030204" pitchFamily="49" charset="0"/>
              </a:rPr>
              <a:t>)</a:t>
            </a:r>
            <a:r>
              <a:rPr lang="en-US" sz="1050" dirty="0" smtClean="0">
                <a:solidFill>
                  <a:srgbClr val="000000"/>
                </a:solidFill>
                <a:highlight>
                  <a:srgbClr val="FFFFFF"/>
                </a:highlight>
                <a:latin typeface="Consolas" panose="020B0609020204030204" pitchFamily="49" charset="0"/>
              </a:rPr>
              <a:t>"</a:t>
            </a:r>
            <a:r>
              <a:rPr lang="en-US" sz="1050" dirty="0" smtClean="0">
                <a:solidFill>
                  <a:srgbClr val="0000FF"/>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/&gt;</a:t>
            </a:r>
            <a:endParaRPr lang="en-US" sz="1050" dirty="0">
              <a:solidFill>
                <a:srgbClr val="000000"/>
              </a:solidFill>
              <a:highlight>
                <a:srgbClr val="FFFFFF"/>
              </a:highlight>
              <a:latin typeface="Consolas" panose="020B0609020204030204" pitchFamily="49" charset="0"/>
            </a:endParaRPr>
          </a:p>
          <a:p>
            <a:r>
              <a:rPr lang="en-US" sz="1050" dirty="0">
                <a:solidFill>
                  <a:srgbClr val="0000FF"/>
                </a:solidFill>
                <a:highlight>
                  <a:srgbClr val="FFFFFF"/>
                </a:highlight>
                <a:latin typeface="Consolas" panose="020B0609020204030204" pitchFamily="49" charset="0"/>
              </a:rPr>
              <a:t>   </a:t>
            </a:r>
            <a:r>
              <a:rPr lang="en-US"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xsl:if</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test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string($var:v15)='true'</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&gt;</a:t>
            </a:r>
            <a:endParaRPr lang="en-US" sz="1050" noProof="1" smtClean="0">
              <a:solidFill>
                <a:srgbClr val="000000"/>
              </a:solidFill>
              <a:highlight>
                <a:srgbClr val="FFFFFF"/>
              </a:highlight>
              <a:latin typeface="Consolas" panose="020B0609020204030204" pitchFamily="49" charset="0"/>
            </a:endParaRPr>
          </a:p>
          <a:p>
            <a:r>
              <a:rPr lang="nn-NO" sz="1050" dirty="0" smtClean="0">
                <a:solidFill>
                  <a:srgbClr val="0000FF"/>
                </a:solidFill>
                <a:highlight>
                  <a:srgbClr val="FFFFFF"/>
                </a:highlight>
                <a:latin typeface="Consolas" panose="020B0609020204030204" pitchFamily="49" charset="0"/>
              </a:rPr>
              <a:t>      &lt;</a:t>
            </a:r>
            <a:r>
              <a:rPr lang="nn-NO" sz="1050" dirty="0">
                <a:solidFill>
                  <a:srgbClr val="2B91AF"/>
                </a:solidFill>
                <a:highlight>
                  <a:srgbClr val="FFFFFF"/>
                </a:highlight>
                <a:latin typeface="Consolas" panose="020B0609020204030204" pitchFamily="49" charset="0"/>
              </a:rPr>
              <a:t>xsl:variable</a:t>
            </a:r>
            <a:r>
              <a:rPr lang="nn-NO" sz="1050" dirty="0">
                <a:solidFill>
                  <a:srgbClr val="0000FF"/>
                </a:solidFill>
                <a:highlight>
                  <a:srgbClr val="FFFFFF"/>
                </a:highlight>
                <a:latin typeface="Consolas" panose="020B0609020204030204" pitchFamily="49" charset="0"/>
              </a:rPr>
              <a:t> </a:t>
            </a:r>
            <a:r>
              <a:rPr lang="nn-NO" sz="1050" dirty="0">
                <a:solidFill>
                  <a:srgbClr val="FF0000"/>
                </a:solidFill>
                <a:highlight>
                  <a:srgbClr val="FFFFFF"/>
                </a:highlight>
                <a:latin typeface="Consolas" panose="020B0609020204030204" pitchFamily="49" charset="0"/>
              </a:rPr>
              <a:t>name</a:t>
            </a:r>
            <a:r>
              <a:rPr lang="nn-NO" sz="1050" dirty="0">
                <a:solidFill>
                  <a:srgbClr val="0000FF"/>
                </a:solidFill>
                <a:highlight>
                  <a:srgbClr val="FFFFFF"/>
                </a:highlight>
                <a:latin typeface="Consolas" panose="020B0609020204030204" pitchFamily="49" charset="0"/>
              </a:rPr>
              <a: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var:v16</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 </a:t>
            </a:r>
            <a:r>
              <a:rPr lang="nn-NO" sz="1050" dirty="0">
                <a:solidFill>
                  <a:srgbClr val="FF0000"/>
                </a:solidFill>
                <a:highlight>
                  <a:srgbClr val="FFFFFF"/>
                </a:highlight>
                <a:latin typeface="Consolas" panose="020B0609020204030204" pitchFamily="49" charset="0"/>
              </a:rPr>
              <a:t>select</a:t>
            </a:r>
            <a:r>
              <a:rPr lang="nn-NO" sz="1050" dirty="0">
                <a:solidFill>
                  <a:srgbClr val="0000FF"/>
                </a:solidFill>
                <a:highlight>
                  <a:srgbClr val="FFFFFF"/>
                </a:highlight>
                <a:latin typeface="Consolas" panose="020B0609020204030204" pitchFamily="49" charset="0"/>
              </a:rPr>
              <a: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@Cost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 /&gt;</a:t>
            </a:r>
            <a:endParaRPr lang="nn-NO" sz="1050" dirty="0">
              <a:solidFill>
                <a:srgbClr val="000000"/>
              </a:solidFill>
              <a:highlight>
                <a:srgbClr val="FFFFFF"/>
              </a:highlight>
              <a:latin typeface="Consolas" panose="020B0609020204030204" pitchFamily="49" charset="0"/>
            </a:endParaRPr>
          </a:p>
          <a:p>
            <a:r>
              <a:rPr lang="en-US" sz="1050" dirty="0"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var:v17</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userCSharp:AddToCumulativeSum(1,string($var:v16),</a:t>
            </a:r>
            <a:r>
              <a:rPr lang="en-US" sz="1050" noProof="1" smtClean="0">
                <a:solidFill>
                  <a:srgbClr val="FF0000"/>
                </a:solidFill>
                <a:highlight>
                  <a:srgbClr val="FFFFFF"/>
                </a:highlight>
                <a:latin typeface="Consolas" panose="020B0609020204030204" pitchFamily="49" charset="0"/>
              </a:rPr>
              <a:t>&amp;quot;</a:t>
            </a:r>
            <a:r>
              <a:rPr lang="en-US" sz="1050" noProof="1" smtClean="0">
                <a:solidFill>
                  <a:srgbClr val="0000FF"/>
                </a:solidFill>
                <a:highlight>
                  <a:srgbClr val="FFFFFF"/>
                </a:highlight>
                <a:latin typeface="Consolas" panose="020B0609020204030204" pitchFamily="49" charset="0"/>
              </a:rPr>
              <a:t>1000</a:t>
            </a:r>
            <a:r>
              <a:rPr lang="en-US" sz="1050" noProof="1" smtClean="0">
                <a:solidFill>
                  <a:srgbClr val="FF0000"/>
                </a:solidFill>
                <a:highlight>
                  <a:srgbClr val="FFFFFF"/>
                </a:highlight>
                <a:latin typeface="Consolas" panose="020B0609020204030204" pitchFamily="49" charset="0"/>
              </a:rPr>
              <a:t>&amp;quot;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xsl:if</a:t>
            </a:r>
            <a:r>
              <a:rPr lang="en-US" sz="1050" noProof="1" smtClean="0">
                <a:solidFill>
                  <a:srgbClr val="0000FF"/>
                </a:solidFill>
                <a:highlight>
                  <a:srgbClr val="FFFFFF"/>
                </a:highlight>
                <a:latin typeface="Consolas" panose="020B0609020204030204" pitchFamily="49" charset="0"/>
              </a:rPr>
              <a:t>&gt;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xsl:for-each</a:t>
            </a:r>
            <a:r>
              <a:rPr lang="en-US" sz="1050" noProof="1" smtClean="0">
                <a:solidFill>
                  <a:srgbClr val="0000FF"/>
                </a:solidFill>
                <a:highlight>
                  <a:srgbClr val="FFFFFF"/>
                </a:highlight>
                <a:latin typeface="Consolas" panose="020B0609020204030204" pitchFamily="49" charset="0"/>
              </a:rPr>
              <a:t>&gt;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var:v18</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userCSharp:GetCumulativeSum(1)</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&lt;</a:t>
            </a:r>
            <a:r>
              <a:rPr lang="en-US" sz="1050" noProof="1" smtClean="0">
                <a:solidFill>
                  <a:srgbClr val="A31515"/>
                </a:solidFill>
                <a:highlight>
                  <a:srgbClr val="FFFFFF"/>
                </a:highlight>
                <a:latin typeface="Consolas" panose="020B0609020204030204" pitchFamily="49" charset="0"/>
              </a:rPr>
              <a:t>TotalNational</a:t>
            </a:r>
            <a:r>
              <a:rPr lang="en-US" sz="1050" noProof="1" smtClean="0">
                <a:solidFill>
                  <a:srgbClr val="0000FF"/>
                </a:solidFill>
                <a:highlight>
                  <a:srgbClr val="FFFFFF"/>
                </a:highlight>
                <a:latin typeface="Consolas" panose="020B0609020204030204" pitchFamily="49" charset="0"/>
              </a:rPr>
              <a:t>&gt;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xsl:value-of</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$var:v18</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&lt;/</a:t>
            </a:r>
            <a:r>
              <a:rPr lang="en-US" sz="1050" noProof="1" smtClean="0">
                <a:solidFill>
                  <a:srgbClr val="A31515"/>
                </a:solidFill>
                <a:highlight>
                  <a:srgbClr val="FFFFFF"/>
                </a:highlight>
                <a:latin typeface="Consolas" panose="020B0609020204030204" pitchFamily="49" charset="0"/>
              </a:rPr>
              <a:t>TotalNational</a:t>
            </a:r>
            <a:r>
              <a:rPr lang="en-US" sz="1050" noProof="1" smtClean="0">
                <a:solidFill>
                  <a:srgbClr val="0000FF"/>
                </a:solidFill>
                <a:highlight>
                  <a:srgbClr val="FFFFFF"/>
                </a:highlight>
                <a:latin typeface="Consolas" panose="020B0609020204030204" pitchFamily="49" charset="0"/>
              </a:rPr>
              <a:t>&gt;</a:t>
            </a:r>
            <a:endParaRPr lang="en-US" sz="1050" noProof="1">
              <a:solidFill>
                <a:srgbClr val="0000FF"/>
              </a:solidFill>
              <a:latin typeface="Consolas" panose="020B0609020204030204" pitchFamily="49" charset="0"/>
            </a:endParaRPr>
          </a:p>
        </p:txBody>
      </p:sp>
      <p:sp>
        <p:nvSpPr>
          <p:cNvPr id="11" name="Line 18"/>
          <p:cNvSpPr>
            <a:spLocks noChangeShapeType="1"/>
          </p:cNvSpPr>
          <p:nvPr/>
        </p:nvSpPr>
        <p:spPr bwMode="auto">
          <a:xfrm flipH="1">
            <a:off x="9813925" y="3652435"/>
            <a:ext cx="940585" cy="303"/>
          </a:xfrm>
          <a:prstGeom prst="line">
            <a:avLst/>
          </a:prstGeom>
          <a:noFill/>
          <a:ln w="38100">
            <a:solidFill>
              <a:srgbClr val="CC0000"/>
            </a:solidFill>
            <a:round/>
            <a:headEnd/>
            <a:tailEnd type="triangle" w="med" len="med"/>
          </a:ln>
        </p:spPr>
        <p:txBody>
          <a:bodyPr anchor="ctr"/>
          <a:lstStyle/>
          <a:p>
            <a:endParaRPr lang="en-US"/>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446678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3"/>
          <a:stretch>
            <a:fillRect/>
          </a:stretch>
        </p:blipFill>
        <p:spPr>
          <a:xfrm>
            <a:off x="9650617" y="4073326"/>
            <a:ext cx="2517041" cy="2777629"/>
          </a:xfrm>
          <a:prstGeom prst="rect">
            <a:avLst/>
          </a:prstGeom>
        </p:spPr>
      </p:pic>
      <p:sp>
        <p:nvSpPr>
          <p:cNvPr id="3" name="Title 2"/>
          <p:cNvSpPr>
            <a:spLocks noGrp="1"/>
          </p:cNvSpPr>
          <p:nvPr>
            <p:ph type="title"/>
          </p:nvPr>
        </p:nvSpPr>
        <p:spPr/>
        <p:txBody>
          <a:bodyPr/>
          <a:lstStyle/>
          <a:p>
            <a:r>
              <a:rPr lang="en-US" b="1" dirty="0" smtClean="0"/>
              <a:t>The order of links association</a:t>
            </a:r>
            <a:endParaRPr lang="en-US" dirty="0"/>
          </a:p>
        </p:txBody>
      </p:sp>
      <p:sp>
        <p:nvSpPr>
          <p:cNvPr id="4" name="Rectangle 3"/>
          <p:cNvSpPr/>
          <p:nvPr/>
        </p:nvSpPr>
        <p:spPr bwMode="auto">
          <a:xfrm>
            <a:off x="866263" y="1265014"/>
            <a:ext cx="11104792" cy="129614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800" b="1" dirty="0"/>
              <a:t>The order in which we perform the links between the elements from source to destination has a huge impact in the final </a:t>
            </a:r>
            <a:r>
              <a:rPr lang="en-US" sz="2800" b="1" dirty="0" smtClean="0"/>
              <a:t>result</a:t>
            </a:r>
            <a:endParaRPr lang="en-US" sz="1904" b="1" dirty="0">
              <a:gradFill>
                <a:gsLst>
                  <a:gs pos="0">
                    <a:srgbClr val="FFFFFF"/>
                  </a:gs>
                  <a:gs pos="100000">
                    <a:srgbClr val="FFFFFF"/>
                  </a:gs>
                </a:gsLst>
                <a:lin ang="5400000" scaled="0"/>
              </a:gradFill>
              <a:latin typeface="+mj-lt"/>
            </a:endParaRPr>
          </a:p>
        </p:txBody>
      </p:sp>
      <p:sp>
        <p:nvSpPr>
          <p:cNvPr id="7" name="Rectangle 6"/>
          <p:cNvSpPr/>
          <p:nvPr/>
        </p:nvSpPr>
        <p:spPr bwMode="auto">
          <a:xfrm>
            <a:off x="3265909" y="2633166"/>
            <a:ext cx="8884955" cy="720080"/>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800" b="1" dirty="0"/>
              <a:t>This statement is true and false at the same time</a:t>
            </a:r>
            <a:r>
              <a:rPr lang="en-US" sz="2800" b="1" dirty="0" smtClean="0"/>
              <a:t>!</a:t>
            </a:r>
            <a:endParaRPr lang="en-US" sz="1904" b="1" dirty="0">
              <a:gradFill>
                <a:gsLst>
                  <a:gs pos="0">
                    <a:srgbClr val="FFFFFF"/>
                  </a:gs>
                  <a:gs pos="100000">
                    <a:srgbClr val="FFFFFF"/>
                  </a:gs>
                </a:gsLst>
                <a:lin ang="5400000" scaled="0"/>
              </a:gradFill>
              <a:latin typeface="+mj-lt"/>
            </a:endParaRPr>
          </a:p>
        </p:txBody>
      </p:sp>
      <p:sp>
        <p:nvSpPr>
          <p:cNvPr id="8" name="Text Placeholder 1"/>
          <p:cNvSpPr>
            <a:spLocks noGrp="1"/>
          </p:cNvSpPr>
          <p:nvPr>
            <p:ph type="body" sz="quarter" idx="10"/>
          </p:nvPr>
        </p:nvSpPr>
        <p:spPr>
          <a:xfrm>
            <a:off x="595518" y="4073326"/>
            <a:ext cx="8791071" cy="1862818"/>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dirty="0">
                <a:solidFill>
                  <a:schemeClr val="tx1">
                    <a:lumMod val="75000"/>
                    <a:lumOff val="25000"/>
                    <a:alpha val="99000"/>
                  </a:schemeClr>
                </a:solidFill>
                <a:latin typeface="+mn-lt"/>
              </a:rPr>
              <a:t>Impact of the order of links in functoids</a:t>
            </a:r>
          </a:p>
          <a:p>
            <a:pPr lvl="1"/>
            <a:r>
              <a:rPr lang="en-US" sz="2000" b="0" dirty="0"/>
              <a:t>The functoids require certain input parameters that can vary according to the </a:t>
            </a:r>
            <a:r>
              <a:rPr lang="en-US" sz="2000" b="0" dirty="0" err="1"/>
              <a:t>functoid</a:t>
            </a:r>
            <a:r>
              <a:rPr lang="en-US" sz="2000" b="0" dirty="0"/>
              <a:t> that </a:t>
            </a:r>
            <a:r>
              <a:rPr lang="en-US" sz="2000" b="0" dirty="0" smtClean="0"/>
              <a:t>we </a:t>
            </a:r>
            <a:r>
              <a:rPr lang="en-US" sz="2000" b="0" dirty="0"/>
              <a:t>are using</a:t>
            </a:r>
          </a:p>
        </p:txBody>
      </p:sp>
      <p:sp>
        <p:nvSpPr>
          <p:cNvPr id="9" name="AutoShape 2" descr="http://social.technet.microsoft.com/wiki/cfs-filesystemfile.ashx/__key/communityserver-wikis-components-files/00-00-00-00-05/7853.reorganizar_2D00_functoid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70169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 calcmode="lin" valueType="num">
                                      <p:cBhvr additive="base">
                                        <p:cTn id="1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a:stretch>
            <a:fillRect/>
          </a:stretch>
        </p:blipFill>
        <p:spPr>
          <a:xfrm>
            <a:off x="3050236" y="5114517"/>
            <a:ext cx="6645910" cy="1800860"/>
          </a:xfrm>
          <a:prstGeom prst="rect">
            <a:avLst/>
          </a:prstGeom>
        </p:spPr>
      </p:pic>
      <p:sp>
        <p:nvSpPr>
          <p:cNvPr id="3" name="Title 2"/>
          <p:cNvSpPr>
            <a:spLocks noGrp="1"/>
          </p:cNvSpPr>
          <p:nvPr>
            <p:ph type="title"/>
          </p:nvPr>
        </p:nvSpPr>
        <p:spPr/>
        <p:txBody>
          <a:bodyPr/>
          <a:lstStyle/>
          <a:p>
            <a:r>
              <a:rPr lang="en-US" b="1" dirty="0"/>
              <a:t>The sequence of links </a:t>
            </a:r>
            <a:endParaRPr lang="en-US" dirty="0"/>
          </a:p>
        </p:txBody>
      </p:sp>
      <p:sp>
        <p:nvSpPr>
          <p:cNvPr id="7" name="Text Placeholder 1"/>
          <p:cNvSpPr>
            <a:spLocks noGrp="1"/>
          </p:cNvSpPr>
          <p:nvPr>
            <p:ph type="body" sz="quarter" idx="10"/>
          </p:nvPr>
        </p:nvSpPr>
        <p:spPr>
          <a:xfrm>
            <a:off x="595518" y="3497262"/>
            <a:ext cx="11555346" cy="1656184"/>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dirty="0">
                <a:solidFill>
                  <a:schemeClr val="tx1">
                    <a:lumMod val="75000"/>
                    <a:lumOff val="25000"/>
                    <a:alpha val="99000"/>
                  </a:schemeClr>
                </a:solidFill>
                <a:latin typeface="+mn-lt"/>
              </a:rPr>
              <a:t>Impact of the order of links in elements of the destination schema</a:t>
            </a:r>
            <a:endParaRPr lang="en-US" sz="2448" dirty="0" smtClean="0">
              <a:solidFill>
                <a:schemeClr val="tx1">
                  <a:lumMod val="75000"/>
                  <a:lumOff val="25000"/>
                  <a:alpha val="99000"/>
                </a:schemeClr>
              </a:solidFill>
              <a:latin typeface="+mn-lt"/>
            </a:endParaRPr>
          </a:p>
          <a:p>
            <a:pPr lvl="1"/>
            <a:r>
              <a:rPr lang="en-US" sz="2000" b="0" dirty="0"/>
              <a:t> If we change the order in which we associate the links on the same element in the destination schema we can also have an impact on the desired final result.</a:t>
            </a:r>
          </a:p>
        </p:txBody>
      </p:sp>
      <p:sp>
        <p:nvSpPr>
          <p:cNvPr id="10" name="Rectangle 9"/>
          <p:cNvSpPr/>
          <p:nvPr/>
        </p:nvSpPr>
        <p:spPr bwMode="auto">
          <a:xfrm>
            <a:off x="866263" y="1265014"/>
            <a:ext cx="11104792" cy="129614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800" b="1" dirty="0"/>
              <a:t>The order in which we perform the links between the elements from source to destination has a huge impact in the final </a:t>
            </a:r>
            <a:r>
              <a:rPr lang="en-US" sz="2800" b="1" dirty="0" smtClean="0"/>
              <a:t>result</a:t>
            </a:r>
            <a:endParaRPr lang="en-US" sz="1904" b="1" dirty="0">
              <a:gradFill>
                <a:gsLst>
                  <a:gs pos="0">
                    <a:srgbClr val="FFFFFF"/>
                  </a:gs>
                  <a:gs pos="100000">
                    <a:srgbClr val="FFFFFF"/>
                  </a:gs>
                </a:gsLst>
                <a:lin ang="5400000" scaled="0"/>
              </a:gradFill>
              <a:latin typeface="+mj-lt"/>
            </a:endParaRPr>
          </a:p>
        </p:txBody>
      </p:sp>
      <p:sp>
        <p:nvSpPr>
          <p:cNvPr id="11" name="Rectangle 10"/>
          <p:cNvSpPr/>
          <p:nvPr/>
        </p:nvSpPr>
        <p:spPr bwMode="auto">
          <a:xfrm>
            <a:off x="3265909" y="2633166"/>
            <a:ext cx="8884955" cy="720080"/>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800" b="1" dirty="0"/>
              <a:t>This statement is true and false at the same time</a:t>
            </a:r>
            <a:r>
              <a:rPr lang="en-US" sz="2800" b="1" dirty="0" smtClean="0"/>
              <a:t>!</a:t>
            </a:r>
            <a:endParaRPr lang="en-US" sz="1904" b="1"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1044904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1928134" y="2057101"/>
            <a:ext cx="8374284" cy="2097385"/>
          </a:xfrm>
          <a:prstGeom prst="rect">
            <a:avLst/>
          </a:prstGeom>
        </p:spPr>
      </p:pic>
      <p:sp>
        <p:nvSpPr>
          <p:cNvPr id="3" name="Title 2"/>
          <p:cNvSpPr>
            <a:spLocks noGrp="1"/>
          </p:cNvSpPr>
          <p:nvPr>
            <p:ph type="title"/>
          </p:nvPr>
        </p:nvSpPr>
        <p:spPr/>
        <p:txBody>
          <a:bodyPr/>
          <a:lstStyle/>
          <a:p>
            <a:r>
              <a:rPr lang="en-US" b="1" dirty="0"/>
              <a:t>The exception to the rule of Link </a:t>
            </a:r>
            <a:r>
              <a:rPr lang="en-US" b="1" dirty="0" smtClean="0"/>
              <a:t>Sequence</a:t>
            </a:r>
            <a:endParaRPr lang="en-US" dirty="0"/>
          </a:p>
        </p:txBody>
      </p:sp>
      <p:sp>
        <p:nvSpPr>
          <p:cNvPr id="10" name="AutoShape 42"/>
          <p:cNvSpPr>
            <a:spLocks noChangeArrowheads="1"/>
          </p:cNvSpPr>
          <p:nvPr/>
        </p:nvSpPr>
        <p:spPr bwMode="auto">
          <a:xfrm>
            <a:off x="1943275" y="4405636"/>
            <a:ext cx="3842914" cy="1683913"/>
          </a:xfrm>
          <a:prstGeom prst="roundRect">
            <a:avLst>
              <a:gd name="adj" fmla="val 0"/>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2000" dirty="0" err="1">
                <a:solidFill>
                  <a:srgbClr val="0000FF"/>
                </a:solidFill>
                <a:highlight>
                  <a:srgbClr val="FFFFFF"/>
                </a:highlight>
                <a:latin typeface="+mj-lt"/>
              </a:rPr>
              <a:t>int</a:t>
            </a:r>
            <a:r>
              <a:rPr lang="en-US" sz="2000" dirty="0">
                <a:solidFill>
                  <a:srgbClr val="0000FF"/>
                </a:solidFill>
                <a:highlight>
                  <a:srgbClr val="FFFFFF"/>
                </a:highlight>
                <a:latin typeface="+mj-lt"/>
              </a:rPr>
              <a:t> </a:t>
            </a:r>
            <a:r>
              <a:rPr lang="en-US" sz="2000" dirty="0" err="1">
                <a:solidFill>
                  <a:srgbClr val="000000"/>
                </a:solidFill>
                <a:highlight>
                  <a:srgbClr val="FFFFFF"/>
                </a:highlight>
                <a:latin typeface="+mj-lt"/>
              </a:rPr>
              <a:t>myCounter</a:t>
            </a:r>
            <a:r>
              <a:rPr lang="en-US" sz="2000" dirty="0">
                <a:solidFill>
                  <a:srgbClr val="000000"/>
                </a:solidFill>
                <a:highlight>
                  <a:srgbClr val="FFFFFF"/>
                </a:highlight>
                <a:latin typeface="+mj-lt"/>
              </a:rPr>
              <a:t> = 0;</a:t>
            </a:r>
          </a:p>
          <a:p>
            <a:r>
              <a:rPr lang="en-US" sz="2000" dirty="0">
                <a:solidFill>
                  <a:srgbClr val="0000FF"/>
                </a:solidFill>
                <a:highlight>
                  <a:srgbClr val="FFFFFF"/>
                </a:highlight>
                <a:latin typeface="+mj-lt"/>
              </a:rPr>
              <a:t>public void </a:t>
            </a:r>
            <a:r>
              <a:rPr lang="en-US" sz="2000" dirty="0" err="1">
                <a:solidFill>
                  <a:srgbClr val="000000"/>
                </a:solidFill>
                <a:highlight>
                  <a:srgbClr val="FFFFFF"/>
                </a:highlight>
                <a:latin typeface="+mj-lt"/>
              </a:rPr>
              <a:t>IncrementCounter</a:t>
            </a:r>
            <a:r>
              <a:rPr lang="en-US" sz="2000" dirty="0">
                <a:solidFill>
                  <a:srgbClr val="000000"/>
                </a:solidFill>
                <a:highlight>
                  <a:srgbClr val="FFFFFF"/>
                </a:highlight>
                <a:latin typeface="+mj-lt"/>
              </a:rPr>
              <a:t>()</a:t>
            </a:r>
          </a:p>
          <a:p>
            <a:r>
              <a:rPr lang="en-US" sz="2000" dirty="0">
                <a:solidFill>
                  <a:srgbClr val="0000FF"/>
                </a:solidFill>
                <a:highlight>
                  <a:srgbClr val="FFFFFF"/>
                </a:highlight>
                <a:latin typeface="+mj-lt"/>
              </a:rPr>
              <a:t>{</a:t>
            </a:r>
          </a:p>
          <a:p>
            <a:r>
              <a:rPr lang="en-US" sz="2000" dirty="0">
                <a:solidFill>
                  <a:srgbClr val="0000FF"/>
                </a:solidFill>
                <a:highlight>
                  <a:srgbClr val="FFFFFF"/>
                </a:highlight>
                <a:latin typeface="+mj-lt"/>
              </a:rPr>
              <a:t>    </a:t>
            </a:r>
            <a:r>
              <a:rPr lang="en-US" sz="2000" dirty="0" err="1">
                <a:solidFill>
                  <a:srgbClr val="000000"/>
                </a:solidFill>
                <a:highlight>
                  <a:srgbClr val="FFFFFF"/>
                </a:highlight>
                <a:latin typeface="+mj-lt"/>
              </a:rPr>
              <a:t>myCounter</a:t>
            </a:r>
            <a:r>
              <a:rPr lang="en-US" sz="2000" dirty="0">
                <a:solidFill>
                  <a:srgbClr val="000000"/>
                </a:solidFill>
                <a:highlight>
                  <a:srgbClr val="FFFFFF"/>
                </a:highlight>
                <a:latin typeface="+mj-lt"/>
              </a:rPr>
              <a:t> += 1;</a:t>
            </a:r>
          </a:p>
          <a:p>
            <a:r>
              <a:rPr lang="en-US" sz="2000" dirty="0">
                <a:solidFill>
                  <a:srgbClr val="0000FF"/>
                </a:solidFill>
                <a:highlight>
                  <a:srgbClr val="FFFFFF"/>
                </a:highlight>
                <a:latin typeface="+mj-lt"/>
              </a:rPr>
              <a:t>}</a:t>
            </a:r>
          </a:p>
        </p:txBody>
      </p:sp>
      <p:sp>
        <p:nvSpPr>
          <p:cNvPr id="11" name="AutoShape 42"/>
          <p:cNvSpPr>
            <a:spLocks noChangeArrowheads="1"/>
          </p:cNvSpPr>
          <p:nvPr/>
        </p:nvSpPr>
        <p:spPr bwMode="auto">
          <a:xfrm>
            <a:off x="6506269" y="4405637"/>
            <a:ext cx="3796149" cy="1683912"/>
          </a:xfrm>
          <a:prstGeom prst="roundRect">
            <a:avLst>
              <a:gd name="adj" fmla="val 0"/>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2000" dirty="0">
                <a:solidFill>
                  <a:srgbClr val="0000FF"/>
                </a:solidFill>
                <a:highlight>
                  <a:srgbClr val="FFFFFF"/>
                </a:highlight>
                <a:latin typeface="+mj-lt"/>
              </a:rPr>
              <a:t>public </a:t>
            </a:r>
            <a:r>
              <a:rPr lang="en-US" sz="2000" dirty="0" err="1">
                <a:solidFill>
                  <a:srgbClr val="0000FF"/>
                </a:solidFill>
                <a:highlight>
                  <a:srgbClr val="FFFFFF"/>
                </a:highlight>
                <a:latin typeface="+mj-lt"/>
              </a:rPr>
              <a:t>int</a:t>
            </a:r>
            <a:r>
              <a:rPr lang="en-US" sz="2000" dirty="0">
                <a:solidFill>
                  <a:srgbClr val="0000FF"/>
                </a:solidFill>
                <a:highlight>
                  <a:srgbClr val="FFFFFF"/>
                </a:highlight>
                <a:latin typeface="+mj-lt"/>
              </a:rPr>
              <a:t> </a:t>
            </a:r>
            <a:r>
              <a:rPr lang="en-US" sz="2000" dirty="0" err="1">
                <a:solidFill>
                  <a:srgbClr val="000000"/>
                </a:solidFill>
                <a:highlight>
                  <a:srgbClr val="FFFFFF"/>
                </a:highlight>
                <a:latin typeface="+mj-lt"/>
              </a:rPr>
              <a:t>ReturnCounter</a:t>
            </a:r>
            <a:r>
              <a:rPr lang="en-US" sz="2000" dirty="0">
                <a:solidFill>
                  <a:srgbClr val="000000"/>
                </a:solidFill>
                <a:highlight>
                  <a:srgbClr val="FFFFFF"/>
                </a:highlight>
                <a:latin typeface="+mj-lt"/>
              </a:rPr>
              <a:t>()</a:t>
            </a:r>
          </a:p>
          <a:p>
            <a:r>
              <a:rPr lang="en-US" sz="2000" dirty="0">
                <a:solidFill>
                  <a:srgbClr val="0000FF"/>
                </a:solidFill>
                <a:highlight>
                  <a:srgbClr val="FFFFFF"/>
                </a:highlight>
                <a:latin typeface="+mj-lt"/>
              </a:rPr>
              <a:t>{</a:t>
            </a:r>
          </a:p>
          <a:p>
            <a:r>
              <a:rPr lang="en-US" sz="2000" dirty="0">
                <a:solidFill>
                  <a:srgbClr val="0000FF"/>
                </a:solidFill>
                <a:highlight>
                  <a:srgbClr val="FFFFFF"/>
                </a:highlight>
                <a:latin typeface="+mj-lt"/>
              </a:rPr>
              <a:t>    return </a:t>
            </a:r>
            <a:r>
              <a:rPr lang="en-US" sz="2000" dirty="0" err="1">
                <a:solidFill>
                  <a:srgbClr val="000000"/>
                </a:solidFill>
                <a:highlight>
                  <a:srgbClr val="FFFFFF"/>
                </a:highlight>
                <a:latin typeface="+mj-lt"/>
              </a:rPr>
              <a:t>myCounter</a:t>
            </a:r>
            <a:r>
              <a:rPr lang="en-US" sz="2000" dirty="0">
                <a:solidFill>
                  <a:srgbClr val="000000"/>
                </a:solidFill>
                <a:highlight>
                  <a:srgbClr val="FFFFFF"/>
                </a:highlight>
                <a:latin typeface="+mj-lt"/>
              </a:rPr>
              <a:t>;</a:t>
            </a:r>
          </a:p>
          <a:p>
            <a:r>
              <a:rPr lang="en-US" sz="2000" dirty="0">
                <a:solidFill>
                  <a:srgbClr val="0000FF"/>
                </a:solidFill>
                <a:highlight>
                  <a:srgbClr val="FFFFFF"/>
                </a:highlight>
                <a:latin typeface="+mj-lt"/>
              </a:rPr>
              <a:t>}</a:t>
            </a:r>
          </a:p>
        </p:txBody>
      </p:sp>
    </p:spTree>
    <p:extLst>
      <p:ext uri="{BB962C8B-B14F-4D97-AF65-F5344CB8AC3E}">
        <p14:creationId xmlns:p14="http://schemas.microsoft.com/office/powerpoint/2010/main" val="237636859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Best Practices</a:t>
            </a:r>
          </a:p>
        </p:txBody>
      </p:sp>
      <p:sp>
        <p:nvSpPr>
          <p:cNvPr id="6" name="Subtitle 6"/>
          <p:cNvSpPr txBox="1">
            <a:spLocks/>
          </p:cNvSpPr>
          <p:nvPr/>
        </p:nvSpPr>
        <p:spPr>
          <a:xfrm>
            <a:off x="385589" y="3425254"/>
            <a:ext cx="11521280" cy="2880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What best practices we must implement to improve developing performance</a:t>
            </a:r>
          </a:p>
        </p:txBody>
      </p:sp>
    </p:spTree>
    <p:extLst>
      <p:ext uri="{BB962C8B-B14F-4D97-AF65-F5344CB8AC3E}">
        <p14:creationId xmlns:p14="http://schemas.microsoft.com/office/powerpoint/2010/main" val="24024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MapFrom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504979" y="1756940"/>
            <a:ext cx="6466076" cy="465040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itle 2"/>
          <p:cNvSpPr>
            <a:spLocks noGrp="1"/>
          </p:cNvSpPr>
          <p:nvPr>
            <p:ph type="title"/>
          </p:nvPr>
        </p:nvSpPr>
        <p:spPr/>
        <p:txBody>
          <a:bodyPr/>
          <a:lstStyle/>
          <a:p>
            <a:r>
              <a:rPr lang="en-US" dirty="0"/>
              <a:t>Challenges with large data transformations</a:t>
            </a:r>
          </a:p>
        </p:txBody>
      </p:sp>
      <p:sp>
        <p:nvSpPr>
          <p:cNvPr id="6" name="Rectangle 5"/>
          <p:cNvSpPr/>
          <p:nvPr/>
        </p:nvSpPr>
        <p:spPr bwMode="auto">
          <a:xfrm>
            <a:off x="308453" y="1769071"/>
            <a:ext cx="4927948" cy="682543"/>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400" b="1" dirty="0">
                <a:gradFill>
                  <a:gsLst>
                    <a:gs pos="0">
                      <a:srgbClr val="FFFFFF"/>
                    </a:gs>
                    <a:gs pos="100000">
                      <a:srgbClr val="FFFFFF"/>
                    </a:gs>
                  </a:gsLst>
                  <a:lin ang="5400000" scaled="0"/>
                </a:gradFill>
                <a:latin typeface="Segoe UI Light" pitchFamily="34" charset="0"/>
              </a:rPr>
              <a:t>Difficult to use with large </a:t>
            </a:r>
            <a:r>
              <a:rPr lang="en-US" sz="2400" b="1" dirty="0" smtClean="0">
                <a:gradFill>
                  <a:gsLst>
                    <a:gs pos="0">
                      <a:srgbClr val="FFFFFF"/>
                    </a:gs>
                    <a:gs pos="100000">
                      <a:srgbClr val="FFFFFF"/>
                    </a:gs>
                  </a:gsLst>
                  <a:lin ang="5400000" scaled="0"/>
                </a:gradFill>
                <a:latin typeface="Segoe UI Light" pitchFamily="34" charset="0"/>
              </a:rPr>
              <a:t>schemas.</a:t>
            </a:r>
            <a:endParaRPr lang="en-US" sz="2400" b="1" dirty="0">
              <a:gradFill>
                <a:gsLst>
                  <a:gs pos="0">
                    <a:srgbClr val="FFFFFF"/>
                  </a:gs>
                  <a:gs pos="100000">
                    <a:srgbClr val="FFFFFF"/>
                  </a:gs>
                </a:gsLst>
                <a:lin ang="5400000" scaled="0"/>
              </a:gradFill>
              <a:latin typeface="Segoe UI Light" pitchFamily="34" charset="0"/>
            </a:endParaRPr>
          </a:p>
        </p:txBody>
      </p:sp>
      <p:sp>
        <p:nvSpPr>
          <p:cNvPr id="7" name="Rectangle 6"/>
          <p:cNvSpPr/>
          <p:nvPr/>
        </p:nvSpPr>
        <p:spPr bwMode="auto">
          <a:xfrm>
            <a:off x="315666" y="2739647"/>
            <a:ext cx="4927948" cy="682543"/>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400" b="1" dirty="0">
                <a:gradFill>
                  <a:gsLst>
                    <a:gs pos="0">
                      <a:srgbClr val="FFFFFF"/>
                    </a:gs>
                    <a:gs pos="100000">
                      <a:srgbClr val="FFFFFF"/>
                    </a:gs>
                  </a:gsLst>
                  <a:lin ang="5400000" scaled="0"/>
                </a:gradFill>
                <a:latin typeface="Segoe UI Light" pitchFamily="34" charset="0"/>
              </a:rPr>
              <a:t>Hard to maintain complex maps </a:t>
            </a:r>
          </a:p>
        </p:txBody>
      </p:sp>
      <p:sp>
        <p:nvSpPr>
          <p:cNvPr id="8" name="Rectangle 7"/>
          <p:cNvSpPr/>
          <p:nvPr/>
        </p:nvSpPr>
        <p:spPr bwMode="auto">
          <a:xfrm>
            <a:off x="315666" y="3710223"/>
            <a:ext cx="4927948" cy="682543"/>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400" b="1" dirty="0">
                <a:latin typeface="+mj-lt"/>
              </a:rPr>
              <a:t>Hard to track relationships</a:t>
            </a:r>
          </a:p>
        </p:txBody>
      </p:sp>
      <p:sp>
        <p:nvSpPr>
          <p:cNvPr id="9" name="Rectangle 8"/>
          <p:cNvSpPr/>
          <p:nvPr/>
        </p:nvSpPr>
        <p:spPr bwMode="auto">
          <a:xfrm>
            <a:off x="308453" y="4688654"/>
            <a:ext cx="4927948" cy="682543"/>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400" b="1" dirty="0">
                <a:latin typeface="+mj-lt"/>
              </a:rPr>
              <a:t>No search capabilities</a:t>
            </a:r>
          </a:p>
        </p:txBody>
      </p:sp>
      <p:sp>
        <p:nvSpPr>
          <p:cNvPr id="10" name="Rectangle 9"/>
          <p:cNvSpPr/>
          <p:nvPr/>
        </p:nvSpPr>
        <p:spPr bwMode="auto">
          <a:xfrm>
            <a:off x="282177" y="5659230"/>
            <a:ext cx="4927948" cy="682543"/>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400" b="1" dirty="0">
                <a:latin typeface="+mj-lt"/>
              </a:rPr>
              <a:t>No cut/copy/paste or undo</a:t>
            </a:r>
          </a:p>
        </p:txBody>
      </p:sp>
    </p:spTree>
    <p:extLst>
      <p:ext uri="{BB962C8B-B14F-4D97-AF65-F5344CB8AC3E}">
        <p14:creationId xmlns:p14="http://schemas.microsoft.com/office/powerpoint/2010/main" val="1463147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 name="Group 633"/>
          <p:cNvGrpSpPr/>
          <p:nvPr/>
        </p:nvGrpSpPr>
        <p:grpSpPr>
          <a:xfrm>
            <a:off x="7310090" y="2921198"/>
            <a:ext cx="2777332" cy="3264040"/>
            <a:chOff x="7310090" y="2921198"/>
            <a:chExt cx="2777332" cy="3264040"/>
          </a:xfrm>
        </p:grpSpPr>
        <p:sp>
          <p:nvSpPr>
            <p:cNvPr id="218" name="Rectangle 217"/>
            <p:cNvSpPr/>
            <p:nvPr/>
          </p:nvSpPr>
          <p:spPr>
            <a:xfrm>
              <a:off x="7310090" y="2921198"/>
              <a:ext cx="2700811" cy="2855386"/>
            </a:xfrm>
            <a:prstGeom prst="rect">
              <a:avLst/>
            </a:prstGeom>
            <a:pattFill prst="dotGrid">
              <a:fgClr>
                <a:srgbClr val="5B9BD5"/>
              </a:fgClr>
              <a:bgClr>
                <a:sysClr val="window" lastClr="FFFFFF"/>
              </a:bgClr>
            </a:patt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222" name="AutoShape 12"/>
            <p:cNvSpPr>
              <a:spLocks noChangeArrowheads="1"/>
            </p:cNvSpPr>
            <p:nvPr/>
          </p:nvSpPr>
          <p:spPr bwMode="auto">
            <a:xfrm>
              <a:off x="9388591" y="6008502"/>
              <a:ext cx="698831"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smtClean="0">
                  <a:ln>
                    <a:noFill/>
                  </a:ln>
                  <a:solidFill>
                    <a:srgbClr val="5B9BD5">
                      <a:lumMod val="50000"/>
                    </a:srgbClr>
                  </a:solidFill>
                  <a:effectLst/>
                  <a:uLnTx/>
                  <a:uFillTx/>
                  <a:latin typeface="Calibri" panose="020F0502020204030204"/>
                </a:rPr>
                <a:t>Page 4</a:t>
              </a:r>
            </a:p>
          </p:txBody>
        </p:sp>
      </p:grpSp>
      <p:grpSp>
        <p:nvGrpSpPr>
          <p:cNvPr id="633" name="Group 632"/>
          <p:cNvGrpSpPr/>
          <p:nvPr/>
        </p:nvGrpSpPr>
        <p:grpSpPr>
          <a:xfrm>
            <a:off x="7386612" y="3002161"/>
            <a:ext cx="2700811" cy="3183077"/>
            <a:chOff x="7386612" y="3002161"/>
            <a:chExt cx="2700811" cy="3183077"/>
          </a:xfrm>
        </p:grpSpPr>
        <p:sp>
          <p:nvSpPr>
            <p:cNvPr id="219" name="Rectangle 218"/>
            <p:cNvSpPr/>
            <p:nvPr/>
          </p:nvSpPr>
          <p:spPr>
            <a:xfrm>
              <a:off x="7386612" y="3002161"/>
              <a:ext cx="2700811" cy="2855386"/>
            </a:xfrm>
            <a:prstGeom prst="rect">
              <a:avLst/>
            </a:prstGeom>
            <a:pattFill prst="dotGrid">
              <a:fgClr>
                <a:srgbClr val="5B9BD5"/>
              </a:fgClr>
              <a:bgClr>
                <a:sysClr val="window" lastClr="FFFFFF"/>
              </a:bgClr>
            </a:patt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223" name="AutoShape 13"/>
            <p:cNvSpPr>
              <a:spLocks noChangeArrowheads="1"/>
            </p:cNvSpPr>
            <p:nvPr/>
          </p:nvSpPr>
          <p:spPr bwMode="auto">
            <a:xfrm>
              <a:off x="8959967" y="6008502"/>
              <a:ext cx="685800"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smtClean="0">
                  <a:ln>
                    <a:noFill/>
                  </a:ln>
                  <a:solidFill>
                    <a:srgbClr val="5B9BD5">
                      <a:lumMod val="50000"/>
                    </a:srgbClr>
                  </a:solidFill>
                  <a:effectLst/>
                  <a:uLnTx/>
                  <a:uFillTx/>
                  <a:latin typeface="Calibri" panose="020F0502020204030204"/>
                </a:rPr>
                <a:t>Page 3</a:t>
              </a:r>
            </a:p>
          </p:txBody>
        </p:sp>
      </p:grpSp>
      <p:grpSp>
        <p:nvGrpSpPr>
          <p:cNvPr id="632" name="Group 631"/>
          <p:cNvGrpSpPr/>
          <p:nvPr/>
        </p:nvGrpSpPr>
        <p:grpSpPr>
          <a:xfrm>
            <a:off x="7458285" y="3070950"/>
            <a:ext cx="2700811" cy="3114288"/>
            <a:chOff x="7458285" y="3070950"/>
            <a:chExt cx="2700811" cy="3114288"/>
          </a:xfrm>
        </p:grpSpPr>
        <p:sp>
          <p:nvSpPr>
            <p:cNvPr id="220" name="Rectangle 219"/>
            <p:cNvSpPr/>
            <p:nvPr/>
          </p:nvSpPr>
          <p:spPr>
            <a:xfrm>
              <a:off x="7458285" y="3070950"/>
              <a:ext cx="2700811" cy="2855386"/>
            </a:xfrm>
            <a:prstGeom prst="rect">
              <a:avLst/>
            </a:prstGeom>
            <a:pattFill prst="dotGrid">
              <a:fgClr>
                <a:srgbClr val="5B9BD5"/>
              </a:fgClr>
              <a:bgClr>
                <a:sysClr val="window" lastClr="FFFFFF"/>
              </a:bgClr>
            </a:patt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224" name="AutoShape 14"/>
            <p:cNvSpPr>
              <a:spLocks noChangeArrowheads="1"/>
            </p:cNvSpPr>
            <p:nvPr/>
          </p:nvSpPr>
          <p:spPr bwMode="auto">
            <a:xfrm>
              <a:off x="8531341" y="6008501"/>
              <a:ext cx="647701" cy="176737"/>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smtClean="0">
                  <a:ln>
                    <a:noFill/>
                  </a:ln>
                  <a:solidFill>
                    <a:srgbClr val="5B9BD5">
                      <a:lumMod val="50000"/>
                    </a:srgbClr>
                  </a:solidFill>
                  <a:effectLst/>
                  <a:uLnTx/>
                  <a:uFillTx/>
                  <a:latin typeface="Calibri" panose="020F0502020204030204"/>
                </a:rPr>
                <a:t>Page 2</a:t>
              </a:r>
            </a:p>
          </p:txBody>
        </p:sp>
      </p:grpSp>
      <p:sp>
        <p:nvSpPr>
          <p:cNvPr id="3" name="Title 2"/>
          <p:cNvSpPr>
            <a:spLocks noGrp="1"/>
          </p:cNvSpPr>
          <p:nvPr>
            <p:ph type="title"/>
          </p:nvPr>
        </p:nvSpPr>
        <p:spPr/>
        <p:txBody>
          <a:bodyPr/>
          <a:lstStyle/>
          <a:p>
            <a:r>
              <a:rPr lang="en-US" dirty="0"/>
              <a:t>Best Practices 1: </a:t>
            </a:r>
            <a:r>
              <a:rPr lang="en-US" dirty="0" smtClean="0"/>
              <a:t>Using </a:t>
            </a:r>
            <a:r>
              <a:rPr lang="en-US" dirty="0"/>
              <a:t>Map Grid Pages</a:t>
            </a:r>
          </a:p>
        </p:txBody>
      </p:sp>
      <p:sp>
        <p:nvSpPr>
          <p:cNvPr id="4" name="AutoShape 221"/>
          <p:cNvSpPr>
            <a:spLocks noChangeArrowheads="1"/>
          </p:cNvSpPr>
          <p:nvPr/>
        </p:nvSpPr>
        <p:spPr bwMode="auto">
          <a:xfrm>
            <a:off x="1344267" y="2448280"/>
            <a:ext cx="4038947" cy="4361350"/>
          </a:xfrm>
          <a:prstGeom prst="roundRect">
            <a:avLst>
              <a:gd name="adj" fmla="val 0"/>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nchorCtr="0"/>
          <a:lstStyle/>
          <a:p>
            <a:r>
              <a:rPr lang="en-US" sz="2400" b="1" dirty="0">
                <a:solidFill>
                  <a:srgbClr val="000000"/>
                </a:solidFill>
                <a:highlight>
                  <a:srgbClr val="FFFFFF"/>
                </a:highlight>
                <a:latin typeface="+mj-lt"/>
              </a:rPr>
              <a:t>Grid Pages</a:t>
            </a: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r>
              <a:rPr lang="en-US" sz="2400" b="1" dirty="0" smtClean="0">
                <a:solidFill>
                  <a:srgbClr val="000000"/>
                </a:solidFill>
                <a:highlight>
                  <a:srgbClr val="FFFFFF"/>
                </a:highlight>
                <a:latin typeface="+mj-lt"/>
              </a:rPr>
              <a:t>Grid </a:t>
            </a:r>
            <a:r>
              <a:rPr lang="en-US" sz="2400" b="1" dirty="0">
                <a:solidFill>
                  <a:srgbClr val="000000"/>
                </a:solidFill>
                <a:highlight>
                  <a:srgbClr val="FFFFFF"/>
                </a:highlight>
                <a:latin typeface="+mj-lt"/>
              </a:rPr>
              <a:t>Preview</a:t>
            </a:r>
          </a:p>
        </p:txBody>
      </p:sp>
      <p:sp>
        <p:nvSpPr>
          <p:cNvPr id="5" name="AutoShape 11"/>
          <p:cNvSpPr>
            <a:spLocks noChangeArrowheads="1"/>
          </p:cNvSpPr>
          <p:nvPr/>
        </p:nvSpPr>
        <p:spPr bwMode="auto">
          <a:xfrm>
            <a:off x="1660181" y="2860077"/>
            <a:ext cx="3494434" cy="2387453"/>
          </a:xfrm>
          <a:prstGeom prst="roundRect">
            <a:avLst>
              <a:gd name="adj" fmla="val 334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Create unlimited</a:t>
            </a:r>
            <a:br>
              <a:rPr lang="en-US" sz="1600" b="1" dirty="0">
                <a:solidFill>
                  <a:schemeClr val="tx1"/>
                </a:solidFill>
                <a:latin typeface="+mj-lt"/>
              </a:rPr>
            </a:br>
            <a:r>
              <a:rPr lang="en-US" sz="1600" b="1" dirty="0">
                <a:solidFill>
                  <a:schemeClr val="tx1"/>
                </a:solidFill>
                <a:latin typeface="+mj-lt"/>
              </a:rPr>
              <a:t>different pages</a:t>
            </a:r>
          </a:p>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Isolate different parts</a:t>
            </a:r>
            <a:br>
              <a:rPr lang="en-US" sz="1600" b="1" dirty="0">
                <a:solidFill>
                  <a:schemeClr val="tx1"/>
                </a:solidFill>
                <a:latin typeface="+mj-lt"/>
              </a:rPr>
            </a:br>
            <a:r>
              <a:rPr lang="en-US" sz="1600" b="1" dirty="0">
                <a:solidFill>
                  <a:schemeClr val="tx1"/>
                </a:solidFill>
                <a:latin typeface="+mj-lt"/>
              </a:rPr>
              <a:t>of a map </a:t>
            </a:r>
          </a:p>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Work with different parts of</a:t>
            </a:r>
            <a:br>
              <a:rPr lang="en-US" sz="1600" b="1" dirty="0">
                <a:solidFill>
                  <a:schemeClr val="tx1"/>
                </a:solidFill>
                <a:latin typeface="+mj-lt"/>
              </a:rPr>
            </a:br>
            <a:r>
              <a:rPr lang="en-US" sz="1600" b="1" dirty="0">
                <a:solidFill>
                  <a:schemeClr val="tx1"/>
                </a:solidFill>
                <a:latin typeface="+mj-lt"/>
              </a:rPr>
              <a:t>a map separately</a:t>
            </a:r>
          </a:p>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Must create connected</a:t>
            </a:r>
            <a:br>
              <a:rPr lang="en-US" sz="1600" b="1" dirty="0">
                <a:solidFill>
                  <a:schemeClr val="tx1"/>
                </a:solidFill>
                <a:latin typeface="+mj-lt"/>
              </a:rPr>
            </a:br>
            <a:r>
              <a:rPr lang="en-US" sz="1600" b="1" dirty="0">
                <a:solidFill>
                  <a:schemeClr val="tx1"/>
                </a:solidFill>
                <a:latin typeface="+mj-lt"/>
              </a:rPr>
              <a:t>functoids on the same layer</a:t>
            </a:r>
          </a:p>
        </p:txBody>
      </p:sp>
      <p:sp>
        <p:nvSpPr>
          <p:cNvPr id="199" name="AutoShape 222"/>
          <p:cNvSpPr>
            <a:spLocks noChangeArrowheads="1"/>
          </p:cNvSpPr>
          <p:nvPr/>
        </p:nvSpPr>
        <p:spPr bwMode="auto">
          <a:xfrm>
            <a:off x="1660182" y="5823781"/>
            <a:ext cx="3494432" cy="755809"/>
          </a:xfrm>
          <a:prstGeom prst="roundRect">
            <a:avLst>
              <a:gd name="adj" fmla="val 1124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Find and work with a portion of a large map</a:t>
            </a:r>
          </a:p>
        </p:txBody>
      </p:sp>
      <p:pic>
        <p:nvPicPr>
          <p:cNvPr id="200" name="Picture 219" descr="Search01"/>
          <p:cNvPicPr>
            <a:picLocks noChangeAspect="1" noChangeArrowheads="1"/>
          </p:cNvPicPr>
          <p:nvPr/>
        </p:nvPicPr>
        <p:blipFill>
          <a:blip r:embed="rId3" cstate="print"/>
          <a:srcRect/>
          <a:stretch>
            <a:fillRect/>
          </a:stretch>
        </p:blipFill>
        <p:spPr bwMode="auto">
          <a:xfrm rot="2023397">
            <a:off x="4801282" y="4460509"/>
            <a:ext cx="779462" cy="1606550"/>
          </a:xfrm>
          <a:prstGeom prst="rect">
            <a:avLst/>
          </a:prstGeom>
          <a:noFill/>
          <a:ln w="9525">
            <a:noFill/>
            <a:miter lim="800000"/>
            <a:headEnd/>
            <a:tailEnd/>
          </a:ln>
        </p:spPr>
      </p:pic>
      <p:sp>
        <p:nvSpPr>
          <p:cNvPr id="215" name="Text Placeholder 1"/>
          <p:cNvSpPr>
            <a:spLocks noGrp="1"/>
          </p:cNvSpPr>
          <p:nvPr>
            <p:ph type="body" sz="quarter" idx="10"/>
          </p:nvPr>
        </p:nvSpPr>
        <p:spPr>
          <a:xfrm>
            <a:off x="595518" y="1718009"/>
            <a:ext cx="11375537" cy="529147"/>
          </a:xfrm>
        </p:spPr>
        <p:txBody>
          <a:bodyPr vert="horz" wrap="square" lIns="0" tIns="0" rIns="0" bIns="0" rtlCol="0">
            <a:normAutofit lnSpcReduction="10000"/>
          </a:bodyPr>
          <a:lstStyle/>
          <a:p>
            <a:pPr marL="345327" indent="-345327" defTabSz="685864">
              <a:buClr>
                <a:srgbClr val="0072C6"/>
              </a:buClr>
              <a:buFont typeface="Wingdings" panose="05000000000000000000" pitchFamily="2" charset="2"/>
              <a:buChar char="§"/>
            </a:pPr>
            <a:r>
              <a:rPr lang="en-US" sz="2448" b="0" dirty="0">
                <a:solidFill>
                  <a:schemeClr val="tx1">
                    <a:lumMod val="75000"/>
                    <a:lumOff val="25000"/>
                    <a:alpha val="99000"/>
                  </a:schemeClr>
                </a:solidFill>
                <a:latin typeface="+mn-lt"/>
              </a:rPr>
              <a:t>Use pages to reduce complexity of a map</a:t>
            </a:r>
          </a:p>
          <a:p>
            <a:pPr marL="345327" indent="-345327" defTabSz="685864">
              <a:buClr>
                <a:srgbClr val="0072C6"/>
              </a:buClr>
              <a:buFont typeface="Wingdings" panose="05000000000000000000" pitchFamily="2" charset="2"/>
              <a:buChar char="§"/>
            </a:pPr>
            <a:endParaRPr lang="pt-PT" sz="2720" dirty="0">
              <a:solidFill>
                <a:schemeClr val="tx1"/>
              </a:solidFill>
              <a:latin typeface="Segoe UI Light" pitchFamily="34" charset="0"/>
            </a:endParaRPr>
          </a:p>
        </p:txBody>
      </p:sp>
      <p:sp>
        <p:nvSpPr>
          <p:cNvPr id="221" name="Rectangle 220"/>
          <p:cNvSpPr/>
          <p:nvPr/>
        </p:nvSpPr>
        <p:spPr>
          <a:xfrm>
            <a:off x="7529958" y="3143449"/>
            <a:ext cx="2700811" cy="2855386"/>
          </a:xfrm>
          <a:prstGeom prst="rect">
            <a:avLst/>
          </a:prstGeom>
          <a:pattFill prst="dotGrid">
            <a:fgClr>
              <a:srgbClr val="5B9BD5"/>
            </a:fgClr>
            <a:bgClr>
              <a:sysClr val="window" lastClr="FFFFFF"/>
            </a:bgClr>
          </a:pattFill>
          <a:ln w="190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225" name="AutoShape 15"/>
          <p:cNvSpPr>
            <a:spLocks noChangeArrowheads="1"/>
          </p:cNvSpPr>
          <p:nvPr/>
        </p:nvSpPr>
        <p:spPr bwMode="auto">
          <a:xfrm>
            <a:off x="8102717" y="6008502"/>
            <a:ext cx="666752"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smtClean="0">
                <a:ln>
                  <a:noFill/>
                </a:ln>
                <a:solidFill>
                  <a:srgbClr val="5B9BD5">
                    <a:lumMod val="50000"/>
                  </a:srgbClr>
                </a:solidFill>
                <a:effectLst/>
                <a:uLnTx/>
                <a:uFillTx/>
                <a:latin typeface="Calibri" panose="020F0502020204030204"/>
              </a:rPr>
              <a:t>Page 1</a:t>
            </a:r>
          </a:p>
        </p:txBody>
      </p:sp>
      <p:sp>
        <p:nvSpPr>
          <p:cNvPr id="226" name="Rectangle 16"/>
          <p:cNvSpPr>
            <a:spLocks noChangeArrowheads="1"/>
          </p:cNvSpPr>
          <p:nvPr/>
        </p:nvSpPr>
        <p:spPr bwMode="auto">
          <a:xfrm>
            <a:off x="75375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27" name="Rectangle 17"/>
          <p:cNvSpPr>
            <a:spLocks noChangeArrowheads="1"/>
          </p:cNvSpPr>
          <p:nvPr/>
        </p:nvSpPr>
        <p:spPr bwMode="auto">
          <a:xfrm>
            <a:off x="76772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28" name="Rectangle 18"/>
          <p:cNvSpPr>
            <a:spLocks noChangeArrowheads="1"/>
          </p:cNvSpPr>
          <p:nvPr/>
        </p:nvSpPr>
        <p:spPr bwMode="auto">
          <a:xfrm>
            <a:off x="78169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29" name="Rectangle 19"/>
          <p:cNvSpPr>
            <a:spLocks noChangeArrowheads="1"/>
          </p:cNvSpPr>
          <p:nvPr/>
        </p:nvSpPr>
        <p:spPr bwMode="auto">
          <a:xfrm>
            <a:off x="79566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0" name="AutoShape 20"/>
          <p:cNvSpPr>
            <a:spLocks noChangeArrowheads="1"/>
          </p:cNvSpPr>
          <p:nvPr/>
        </p:nvSpPr>
        <p:spPr bwMode="auto">
          <a:xfrm rot="-5400000">
            <a:off x="769949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1" name="AutoShape 21"/>
          <p:cNvSpPr>
            <a:spLocks noChangeArrowheads="1"/>
          </p:cNvSpPr>
          <p:nvPr/>
        </p:nvSpPr>
        <p:spPr bwMode="auto">
          <a:xfrm rot="5400000" flipH="1">
            <a:off x="784554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2" name="AutoShape 22"/>
          <p:cNvSpPr>
            <a:spLocks noChangeArrowheads="1"/>
          </p:cNvSpPr>
          <p:nvPr/>
        </p:nvSpPr>
        <p:spPr bwMode="auto">
          <a:xfrm rot="5400000" flipH="1">
            <a:off x="797889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3" name="Line 23"/>
          <p:cNvSpPr>
            <a:spLocks noChangeShapeType="1"/>
          </p:cNvSpPr>
          <p:nvPr/>
        </p:nvSpPr>
        <p:spPr bwMode="auto">
          <a:xfrm flipV="1">
            <a:off x="8070967" y="6030726"/>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4" name="AutoShape 24"/>
          <p:cNvSpPr>
            <a:spLocks noChangeArrowheads="1"/>
          </p:cNvSpPr>
          <p:nvPr/>
        </p:nvSpPr>
        <p:spPr bwMode="auto">
          <a:xfrm rot="-5400000">
            <a:off x="755979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5" name="Line 25"/>
          <p:cNvSpPr>
            <a:spLocks noChangeShapeType="1"/>
          </p:cNvSpPr>
          <p:nvPr/>
        </p:nvSpPr>
        <p:spPr bwMode="auto">
          <a:xfrm flipV="1">
            <a:off x="7651867" y="6030726"/>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6" name="Line 26"/>
          <p:cNvSpPr>
            <a:spLocks noChangeShapeType="1"/>
          </p:cNvSpPr>
          <p:nvPr/>
        </p:nvSpPr>
        <p:spPr bwMode="auto">
          <a:xfrm flipV="1">
            <a:off x="7559792" y="6030726"/>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7" name="AutoShape 29"/>
          <p:cNvSpPr>
            <a:spLocks noChangeArrowheads="1"/>
          </p:cNvSpPr>
          <p:nvPr/>
        </p:nvSpPr>
        <p:spPr bwMode="auto">
          <a:xfrm>
            <a:off x="6499342" y="3312254"/>
            <a:ext cx="1701800" cy="2509837"/>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238" name="Group 30"/>
          <p:cNvGrpSpPr>
            <a:grpSpLocks/>
          </p:cNvGrpSpPr>
          <p:nvPr/>
        </p:nvGrpSpPr>
        <p:grpSpPr bwMode="auto">
          <a:xfrm>
            <a:off x="7175619" y="4539391"/>
            <a:ext cx="709613" cy="244475"/>
            <a:chOff x="826" y="1292"/>
            <a:chExt cx="447" cy="154"/>
          </a:xfrm>
        </p:grpSpPr>
        <p:grpSp>
          <p:nvGrpSpPr>
            <p:cNvPr id="239" name="Group 31"/>
            <p:cNvGrpSpPr>
              <a:grpSpLocks/>
            </p:cNvGrpSpPr>
            <p:nvPr/>
          </p:nvGrpSpPr>
          <p:grpSpPr bwMode="auto">
            <a:xfrm>
              <a:off x="826" y="1294"/>
              <a:ext cx="115" cy="144"/>
              <a:chOff x="883" y="1396"/>
              <a:chExt cx="115" cy="144"/>
            </a:xfrm>
          </p:grpSpPr>
          <p:sp>
            <p:nvSpPr>
              <p:cNvPr id="241" name="AutoShape 3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242" name="Line 3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3" name="Line 3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4" name="Line 3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5" name="Line 3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6" name="Line 3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7" name="Line 3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grpSp>
        <p:sp>
          <p:nvSpPr>
            <p:cNvPr id="240" name="Text Box 39"/>
            <p:cNvSpPr txBox="1">
              <a:spLocks noChangeArrowheads="1"/>
            </p:cNvSpPr>
            <p:nvPr/>
          </p:nvSpPr>
          <p:spPr bwMode="auto">
            <a:xfrm>
              <a:off x="913" y="1292"/>
              <a:ext cx="36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smtClean="0">
                  <a:ln>
                    <a:noFill/>
                  </a:ln>
                  <a:solidFill>
                    <a:prstClr val="black"/>
                  </a:solidFill>
                  <a:effectLst/>
                  <a:uLnTx/>
                  <a:uFillTx/>
                  <a:latin typeface="Calibri" panose="020F0502020204030204"/>
                </a:rPr>
                <a:t>ItemID</a:t>
              </a:r>
              <a:endParaRPr kumimoji="0" lang="en-US" sz="11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248" name="Group 40"/>
          <p:cNvGrpSpPr>
            <a:grpSpLocks/>
          </p:cNvGrpSpPr>
          <p:nvPr/>
        </p:nvGrpSpPr>
        <p:grpSpPr bwMode="auto">
          <a:xfrm>
            <a:off x="7175618" y="4799741"/>
            <a:ext cx="528638" cy="244475"/>
            <a:chOff x="826" y="1292"/>
            <a:chExt cx="333" cy="154"/>
          </a:xfrm>
        </p:grpSpPr>
        <p:grpSp>
          <p:nvGrpSpPr>
            <p:cNvPr id="249" name="Group 41"/>
            <p:cNvGrpSpPr>
              <a:grpSpLocks/>
            </p:cNvGrpSpPr>
            <p:nvPr/>
          </p:nvGrpSpPr>
          <p:grpSpPr bwMode="auto">
            <a:xfrm>
              <a:off x="826" y="1294"/>
              <a:ext cx="115" cy="144"/>
              <a:chOff x="883" y="1396"/>
              <a:chExt cx="115" cy="144"/>
            </a:xfrm>
          </p:grpSpPr>
          <p:sp>
            <p:nvSpPr>
              <p:cNvPr id="251" name="AutoShape 4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52" name="Line 4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53" name="Line 4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54" name="Line 4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55" name="Line 4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56" name="Line 4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57" name="Line 4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250" name="Text Box 49"/>
            <p:cNvSpPr txBox="1">
              <a:spLocks noChangeArrowheads="1"/>
            </p:cNvSpPr>
            <p:nvPr/>
          </p:nvSpPr>
          <p:spPr bwMode="auto">
            <a:xfrm>
              <a:off x="913" y="1292"/>
              <a:ext cx="246"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Qty</a:t>
              </a:r>
            </a:p>
          </p:txBody>
        </p:sp>
      </p:grpSp>
      <p:grpSp>
        <p:nvGrpSpPr>
          <p:cNvPr id="258" name="Group 50"/>
          <p:cNvGrpSpPr>
            <a:grpSpLocks/>
          </p:cNvGrpSpPr>
          <p:nvPr/>
        </p:nvGrpSpPr>
        <p:grpSpPr bwMode="auto">
          <a:xfrm>
            <a:off x="7175619" y="5060091"/>
            <a:ext cx="849313" cy="244475"/>
            <a:chOff x="826" y="1292"/>
            <a:chExt cx="535" cy="154"/>
          </a:xfrm>
        </p:grpSpPr>
        <p:grpSp>
          <p:nvGrpSpPr>
            <p:cNvPr id="259" name="Group 51"/>
            <p:cNvGrpSpPr>
              <a:grpSpLocks/>
            </p:cNvGrpSpPr>
            <p:nvPr/>
          </p:nvGrpSpPr>
          <p:grpSpPr bwMode="auto">
            <a:xfrm>
              <a:off x="826" y="1294"/>
              <a:ext cx="115" cy="144"/>
              <a:chOff x="883" y="1396"/>
              <a:chExt cx="115" cy="144"/>
            </a:xfrm>
          </p:grpSpPr>
          <p:sp>
            <p:nvSpPr>
              <p:cNvPr id="261" name="AutoShape 5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62" name="Line 5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63" name="Line 5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64" name="Line 5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65" name="Line 5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66" name="Line 5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67" name="Line 5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260" name="Text Box 59"/>
            <p:cNvSpPr txBox="1">
              <a:spLocks noChangeArrowheads="1"/>
            </p:cNvSpPr>
            <p:nvPr/>
          </p:nvSpPr>
          <p:spPr bwMode="auto">
            <a:xfrm>
              <a:off x="913" y="1292"/>
              <a:ext cx="44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smtClean="0">
                  <a:ln>
                    <a:noFill/>
                  </a:ln>
                  <a:solidFill>
                    <a:prstClr val="black"/>
                  </a:solidFill>
                  <a:effectLst/>
                  <a:uLnTx/>
                  <a:uFillTx/>
                  <a:latin typeface="Calibri" panose="020F0502020204030204"/>
                </a:rPr>
                <a:t>UnitPrice</a:t>
              </a:r>
              <a:endParaRPr kumimoji="0" lang="en-US" sz="1100" b="0"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268" name="Group 60"/>
          <p:cNvGrpSpPr>
            <a:grpSpLocks/>
          </p:cNvGrpSpPr>
          <p:nvPr/>
        </p:nvGrpSpPr>
        <p:grpSpPr bwMode="auto">
          <a:xfrm>
            <a:off x="6937492" y="3767866"/>
            <a:ext cx="757238" cy="257175"/>
            <a:chOff x="822" y="1078"/>
            <a:chExt cx="477" cy="162"/>
          </a:xfrm>
        </p:grpSpPr>
        <p:grpSp>
          <p:nvGrpSpPr>
            <p:cNvPr id="269" name="Group 61"/>
            <p:cNvGrpSpPr>
              <a:grpSpLocks/>
            </p:cNvGrpSpPr>
            <p:nvPr/>
          </p:nvGrpSpPr>
          <p:grpSpPr bwMode="auto">
            <a:xfrm>
              <a:off x="822" y="1082"/>
              <a:ext cx="115" cy="144"/>
              <a:chOff x="2313" y="1620"/>
              <a:chExt cx="246" cy="324"/>
            </a:xfrm>
          </p:grpSpPr>
          <p:sp>
            <p:nvSpPr>
              <p:cNvPr id="271" name="AutoShape 62"/>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72" name="Line 63"/>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73" name="Line 64"/>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74" name="Line 65"/>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75" name="Line 66"/>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76" name="Line 67"/>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270" name="Text Box 68"/>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a:rPr>
                <a:t>Record</a:t>
              </a:r>
            </a:p>
          </p:txBody>
        </p:sp>
      </p:grpSp>
      <p:grpSp>
        <p:nvGrpSpPr>
          <p:cNvPr id="277" name="Group 69"/>
          <p:cNvGrpSpPr>
            <a:grpSpLocks/>
          </p:cNvGrpSpPr>
          <p:nvPr/>
        </p:nvGrpSpPr>
        <p:grpSpPr bwMode="auto">
          <a:xfrm>
            <a:off x="7172443" y="4018691"/>
            <a:ext cx="487363" cy="244475"/>
            <a:chOff x="826" y="1292"/>
            <a:chExt cx="307" cy="154"/>
          </a:xfrm>
        </p:grpSpPr>
        <p:grpSp>
          <p:nvGrpSpPr>
            <p:cNvPr id="278" name="Group 70"/>
            <p:cNvGrpSpPr>
              <a:grpSpLocks/>
            </p:cNvGrpSpPr>
            <p:nvPr/>
          </p:nvGrpSpPr>
          <p:grpSpPr bwMode="auto">
            <a:xfrm>
              <a:off x="826" y="1294"/>
              <a:ext cx="115" cy="144"/>
              <a:chOff x="883" y="1396"/>
              <a:chExt cx="115" cy="144"/>
            </a:xfrm>
          </p:grpSpPr>
          <p:sp>
            <p:nvSpPr>
              <p:cNvPr id="280" name="AutoShape 7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81" name="Line 7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82" name="Line 7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83" name="Line 7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84" name="Line 7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85" name="Line 7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86" name="Line 7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279" name="Text Box 78"/>
            <p:cNvSpPr txBox="1">
              <a:spLocks noChangeArrowheads="1"/>
            </p:cNvSpPr>
            <p:nvPr/>
          </p:nvSpPr>
          <p:spPr bwMode="auto">
            <a:xfrm>
              <a:off x="913" y="1292"/>
              <a:ext cx="22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PO</a:t>
              </a:r>
            </a:p>
          </p:txBody>
        </p:sp>
      </p:grpSp>
      <p:grpSp>
        <p:nvGrpSpPr>
          <p:cNvPr id="287" name="Group 79"/>
          <p:cNvGrpSpPr>
            <a:grpSpLocks/>
          </p:cNvGrpSpPr>
          <p:nvPr/>
        </p:nvGrpSpPr>
        <p:grpSpPr bwMode="auto">
          <a:xfrm>
            <a:off x="6770806" y="3863116"/>
            <a:ext cx="92075" cy="92075"/>
            <a:chOff x="834" y="1956"/>
            <a:chExt cx="58" cy="58"/>
          </a:xfrm>
        </p:grpSpPr>
        <p:sp>
          <p:nvSpPr>
            <p:cNvPr id="288" name="Rectangle 80"/>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89" name="Line 81"/>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290" name="Group 82"/>
          <p:cNvGrpSpPr>
            <a:grpSpLocks/>
          </p:cNvGrpSpPr>
          <p:nvPr/>
        </p:nvGrpSpPr>
        <p:grpSpPr bwMode="auto">
          <a:xfrm>
            <a:off x="7172443" y="4279041"/>
            <a:ext cx="674688" cy="244475"/>
            <a:chOff x="826" y="1292"/>
            <a:chExt cx="425" cy="154"/>
          </a:xfrm>
        </p:grpSpPr>
        <p:grpSp>
          <p:nvGrpSpPr>
            <p:cNvPr id="291" name="Group 83"/>
            <p:cNvGrpSpPr>
              <a:grpSpLocks/>
            </p:cNvGrpSpPr>
            <p:nvPr/>
          </p:nvGrpSpPr>
          <p:grpSpPr bwMode="auto">
            <a:xfrm>
              <a:off x="826" y="1294"/>
              <a:ext cx="115" cy="144"/>
              <a:chOff x="883" y="1396"/>
              <a:chExt cx="115" cy="144"/>
            </a:xfrm>
          </p:grpSpPr>
          <p:sp>
            <p:nvSpPr>
              <p:cNvPr id="293" name="AutoShape 8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94" name="Line 8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95" name="Line 8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96" name="Line 8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97" name="Line 8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98" name="Line 8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99" name="Line 9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292" name="Text Box 91"/>
            <p:cNvSpPr txBox="1">
              <a:spLocks noChangeArrowheads="1"/>
            </p:cNvSpPr>
            <p:nvPr/>
          </p:nvSpPr>
          <p:spPr bwMode="auto">
            <a:xfrm>
              <a:off x="913" y="1292"/>
              <a:ext cx="33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Status</a:t>
              </a:r>
            </a:p>
          </p:txBody>
        </p:sp>
      </p:grpSp>
      <p:sp>
        <p:nvSpPr>
          <p:cNvPr id="300" name="Line 92"/>
          <p:cNvSpPr>
            <a:spLocks noChangeShapeType="1"/>
          </p:cNvSpPr>
          <p:nvPr/>
        </p:nvSpPr>
        <p:spPr bwMode="auto">
          <a:xfrm>
            <a:off x="7018456" y="4020278"/>
            <a:ext cx="9525" cy="1420812"/>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1" name="Line 93"/>
          <p:cNvSpPr>
            <a:spLocks noChangeShapeType="1"/>
          </p:cNvSpPr>
          <p:nvPr/>
        </p:nvSpPr>
        <p:spPr bwMode="auto">
          <a:xfrm flipH="1">
            <a:off x="6869231" y="3910740"/>
            <a:ext cx="58737" cy="1588"/>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2" name="Line 94"/>
          <p:cNvSpPr>
            <a:spLocks noChangeShapeType="1"/>
          </p:cNvSpPr>
          <p:nvPr/>
        </p:nvSpPr>
        <p:spPr bwMode="auto">
          <a:xfrm flipH="1">
            <a:off x="7021630" y="4144103"/>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3" name="Line 95"/>
          <p:cNvSpPr>
            <a:spLocks noChangeShapeType="1"/>
          </p:cNvSpPr>
          <p:nvPr/>
        </p:nvSpPr>
        <p:spPr bwMode="auto">
          <a:xfrm flipH="1">
            <a:off x="7021630" y="440127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4" name="Line 96"/>
          <p:cNvSpPr>
            <a:spLocks noChangeShapeType="1"/>
          </p:cNvSpPr>
          <p:nvPr/>
        </p:nvSpPr>
        <p:spPr bwMode="auto">
          <a:xfrm flipH="1">
            <a:off x="7021630" y="465527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5" name="Line 97"/>
          <p:cNvSpPr>
            <a:spLocks noChangeShapeType="1"/>
          </p:cNvSpPr>
          <p:nvPr/>
        </p:nvSpPr>
        <p:spPr bwMode="auto">
          <a:xfrm flipH="1">
            <a:off x="7024805" y="493467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6" name="Line 98"/>
          <p:cNvSpPr>
            <a:spLocks noChangeShapeType="1"/>
          </p:cNvSpPr>
          <p:nvPr/>
        </p:nvSpPr>
        <p:spPr bwMode="auto">
          <a:xfrm flipH="1">
            <a:off x="7024805" y="518867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7" name="AutoShape 99"/>
          <p:cNvSpPr>
            <a:spLocks noChangeArrowheads="1"/>
          </p:cNvSpPr>
          <p:nvPr/>
        </p:nvSpPr>
        <p:spPr bwMode="auto">
          <a:xfrm>
            <a:off x="9250480" y="3269391"/>
            <a:ext cx="1701485" cy="2532063"/>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08" name="Group 100"/>
          <p:cNvGrpSpPr>
            <a:grpSpLocks/>
          </p:cNvGrpSpPr>
          <p:nvPr/>
        </p:nvGrpSpPr>
        <p:grpSpPr bwMode="auto">
          <a:xfrm flipH="1">
            <a:off x="10472855" y="3780565"/>
            <a:ext cx="182562" cy="228600"/>
            <a:chOff x="2313" y="1620"/>
            <a:chExt cx="246" cy="324"/>
          </a:xfrm>
        </p:grpSpPr>
        <p:sp>
          <p:nvSpPr>
            <p:cNvPr id="309" name="AutoShape 10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0" name="Line 102"/>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1" name="Line 103"/>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2" name="Line 104"/>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3" name="Line 105"/>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4" name="Line 106"/>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15" name="Text Box 107"/>
          <p:cNvSpPr txBox="1">
            <a:spLocks noChangeArrowheads="1"/>
          </p:cNvSpPr>
          <p:nvPr/>
        </p:nvSpPr>
        <p:spPr bwMode="auto">
          <a:xfrm>
            <a:off x="9967683" y="3769453"/>
            <a:ext cx="548035" cy="258532"/>
          </a:xfrm>
          <a:prstGeom prst="rect">
            <a:avLst/>
          </a:prstGeom>
          <a:noFill/>
          <a:ln w="9525" algn="ctr">
            <a:noFill/>
            <a:miter lim="800000"/>
            <a:headEnd/>
            <a:tailEnd/>
          </a:ln>
        </p:spPr>
        <p:txBody>
          <a:bodyPr wrap="none">
            <a:spAutoFit/>
          </a:bodyPr>
          <a:lstStyle/>
          <a:p>
            <a:pPr algn="r" defTabSz="914400">
              <a:lnSpc>
                <a:spcPct val="90000"/>
              </a:lnSpc>
              <a:spcBef>
                <a:spcPct val="40000"/>
              </a:spcBef>
            </a:pPr>
            <a:r>
              <a:rPr lang="en-US" sz="1200">
                <a:solidFill>
                  <a:prstClr val="black"/>
                </a:solidFill>
                <a:latin typeface="Calibri" panose="020F0502020204030204"/>
              </a:rPr>
              <a:t>Order</a:t>
            </a:r>
          </a:p>
        </p:txBody>
      </p:sp>
      <p:grpSp>
        <p:nvGrpSpPr>
          <p:cNvPr id="316" name="Group 108"/>
          <p:cNvGrpSpPr>
            <a:grpSpLocks/>
          </p:cNvGrpSpPr>
          <p:nvPr/>
        </p:nvGrpSpPr>
        <p:grpSpPr bwMode="auto">
          <a:xfrm flipH="1">
            <a:off x="10226793" y="4028215"/>
            <a:ext cx="182563" cy="228600"/>
            <a:chOff x="883" y="1396"/>
            <a:chExt cx="115" cy="144"/>
          </a:xfrm>
        </p:grpSpPr>
        <p:sp>
          <p:nvSpPr>
            <p:cNvPr id="317" name="AutoShape 10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8" name="Line 110"/>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9" name="Line 111"/>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20" name="Line 11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21" name="Line 11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22" name="Line 11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23" name="Line 11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24" name="Text Box 116"/>
          <p:cNvSpPr txBox="1">
            <a:spLocks noChangeArrowheads="1"/>
          </p:cNvSpPr>
          <p:nvPr/>
        </p:nvSpPr>
        <p:spPr bwMode="auto">
          <a:xfrm>
            <a:off x="9299693" y="4018690"/>
            <a:ext cx="982663"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dirty="0">
                <a:solidFill>
                  <a:prstClr val="black"/>
                </a:solidFill>
                <a:latin typeface="Calibri" panose="020F0502020204030204"/>
              </a:rPr>
              <a:t>PO Number</a:t>
            </a:r>
          </a:p>
        </p:txBody>
      </p:sp>
      <p:grpSp>
        <p:nvGrpSpPr>
          <p:cNvPr id="325" name="Group 117"/>
          <p:cNvGrpSpPr>
            <a:grpSpLocks/>
          </p:cNvGrpSpPr>
          <p:nvPr/>
        </p:nvGrpSpPr>
        <p:grpSpPr bwMode="auto">
          <a:xfrm>
            <a:off x="10739556" y="3850416"/>
            <a:ext cx="92075" cy="92075"/>
            <a:chOff x="834" y="1956"/>
            <a:chExt cx="58" cy="58"/>
          </a:xfrm>
        </p:grpSpPr>
        <p:sp>
          <p:nvSpPr>
            <p:cNvPr id="326" name="Rectangle 118"/>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27" name="Line 11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328" name="Group 120"/>
          <p:cNvGrpSpPr>
            <a:grpSpLocks/>
          </p:cNvGrpSpPr>
          <p:nvPr/>
        </p:nvGrpSpPr>
        <p:grpSpPr bwMode="auto">
          <a:xfrm flipH="1">
            <a:off x="10226793" y="4288565"/>
            <a:ext cx="182563" cy="228600"/>
            <a:chOff x="883" y="1396"/>
            <a:chExt cx="115" cy="144"/>
          </a:xfrm>
        </p:grpSpPr>
        <p:sp>
          <p:nvSpPr>
            <p:cNvPr id="329" name="AutoShape 12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0" name="Line 12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31" name="Line 12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32" name="Line 12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33" name="Line 12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34" name="Line 12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35" name="Line 12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36" name="Text Box 128"/>
          <p:cNvSpPr txBox="1">
            <a:spLocks noChangeArrowheads="1"/>
          </p:cNvSpPr>
          <p:nvPr/>
        </p:nvSpPr>
        <p:spPr bwMode="auto">
          <a:xfrm>
            <a:off x="9293343" y="4298090"/>
            <a:ext cx="989013"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Date</a:t>
            </a:r>
          </a:p>
        </p:txBody>
      </p:sp>
      <p:sp>
        <p:nvSpPr>
          <p:cNvPr id="337" name="Line 129"/>
          <p:cNvSpPr>
            <a:spLocks noChangeShapeType="1"/>
          </p:cNvSpPr>
          <p:nvPr/>
        </p:nvSpPr>
        <p:spPr bwMode="auto">
          <a:xfrm>
            <a:off x="10564931" y="4031391"/>
            <a:ext cx="9525" cy="1427163"/>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38" name="Line 130"/>
          <p:cNvSpPr>
            <a:spLocks noChangeShapeType="1"/>
          </p:cNvSpPr>
          <p:nvPr/>
        </p:nvSpPr>
        <p:spPr bwMode="auto">
          <a:xfrm flipH="1">
            <a:off x="10671292" y="3898040"/>
            <a:ext cx="58738" cy="1588"/>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39" name="Line 131"/>
          <p:cNvSpPr>
            <a:spLocks noChangeShapeType="1"/>
          </p:cNvSpPr>
          <p:nvPr/>
        </p:nvSpPr>
        <p:spPr bwMode="auto">
          <a:xfrm>
            <a:off x="10437930" y="4145690"/>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40" name="Line 132"/>
          <p:cNvSpPr>
            <a:spLocks noChangeShapeType="1"/>
          </p:cNvSpPr>
          <p:nvPr/>
        </p:nvSpPr>
        <p:spPr bwMode="auto">
          <a:xfrm>
            <a:off x="10437930" y="4402865"/>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341" name="Group 133"/>
          <p:cNvGrpSpPr>
            <a:grpSpLocks/>
          </p:cNvGrpSpPr>
          <p:nvPr/>
        </p:nvGrpSpPr>
        <p:grpSpPr bwMode="auto">
          <a:xfrm flipH="1">
            <a:off x="10226793" y="4548915"/>
            <a:ext cx="182563" cy="228600"/>
            <a:chOff x="883" y="1396"/>
            <a:chExt cx="115" cy="144"/>
          </a:xfrm>
        </p:grpSpPr>
        <p:sp>
          <p:nvSpPr>
            <p:cNvPr id="342" name="AutoShape 13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43" name="Line 13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44" name="Line 13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45" name="Line 1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46" name="Line 1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47" name="Line 1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48" name="Line 1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49" name="Text Box 141"/>
          <p:cNvSpPr txBox="1">
            <a:spLocks noChangeArrowheads="1"/>
          </p:cNvSpPr>
          <p:nvPr/>
        </p:nvSpPr>
        <p:spPr bwMode="auto">
          <a:xfrm>
            <a:off x="9309217" y="4526690"/>
            <a:ext cx="973138"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Item No</a:t>
            </a:r>
          </a:p>
        </p:txBody>
      </p:sp>
      <p:sp>
        <p:nvSpPr>
          <p:cNvPr id="350" name="Line 142"/>
          <p:cNvSpPr>
            <a:spLocks noChangeShapeType="1"/>
          </p:cNvSpPr>
          <p:nvPr/>
        </p:nvSpPr>
        <p:spPr bwMode="auto">
          <a:xfrm>
            <a:off x="10441105" y="4663215"/>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351" name="Group 143"/>
          <p:cNvGrpSpPr>
            <a:grpSpLocks/>
          </p:cNvGrpSpPr>
          <p:nvPr/>
        </p:nvGrpSpPr>
        <p:grpSpPr bwMode="auto">
          <a:xfrm flipH="1">
            <a:off x="10226793" y="4806090"/>
            <a:ext cx="182563" cy="228600"/>
            <a:chOff x="883" y="1396"/>
            <a:chExt cx="115" cy="144"/>
          </a:xfrm>
        </p:grpSpPr>
        <p:sp>
          <p:nvSpPr>
            <p:cNvPr id="352" name="AutoShape 14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53" name="Line 14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54" name="Line 14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55" name="Line 14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56" name="Line 14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57" name="Line 14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58" name="Line 15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59" name="Text Box 151"/>
          <p:cNvSpPr txBox="1">
            <a:spLocks noChangeArrowheads="1"/>
          </p:cNvSpPr>
          <p:nvPr/>
        </p:nvSpPr>
        <p:spPr bwMode="auto">
          <a:xfrm>
            <a:off x="9310805" y="4810853"/>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Quantity</a:t>
            </a:r>
          </a:p>
        </p:txBody>
      </p:sp>
      <p:sp>
        <p:nvSpPr>
          <p:cNvPr id="360" name="Line 152"/>
          <p:cNvSpPr>
            <a:spLocks noChangeShapeType="1"/>
          </p:cNvSpPr>
          <p:nvPr/>
        </p:nvSpPr>
        <p:spPr bwMode="auto">
          <a:xfrm>
            <a:off x="10441105" y="4920390"/>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361" name="Group 153"/>
          <p:cNvGrpSpPr>
            <a:grpSpLocks/>
          </p:cNvGrpSpPr>
          <p:nvPr/>
        </p:nvGrpSpPr>
        <p:grpSpPr bwMode="auto">
          <a:xfrm flipH="1">
            <a:off x="10226793" y="5063265"/>
            <a:ext cx="182563" cy="228600"/>
            <a:chOff x="883" y="1396"/>
            <a:chExt cx="115" cy="144"/>
          </a:xfrm>
        </p:grpSpPr>
        <p:sp>
          <p:nvSpPr>
            <p:cNvPr id="362" name="AutoShape 15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3" name="Line 15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4" name="Line 15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5" name="Line 15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6" name="Line 15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7" name="Line 15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8" name="Line 16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69" name="Text Box 161"/>
          <p:cNvSpPr txBox="1">
            <a:spLocks noChangeArrowheads="1"/>
          </p:cNvSpPr>
          <p:nvPr/>
        </p:nvSpPr>
        <p:spPr bwMode="auto">
          <a:xfrm>
            <a:off x="9317155" y="5036278"/>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Order Status</a:t>
            </a:r>
          </a:p>
        </p:txBody>
      </p:sp>
      <p:sp>
        <p:nvSpPr>
          <p:cNvPr id="370" name="Line 162"/>
          <p:cNvSpPr>
            <a:spLocks noChangeShapeType="1"/>
          </p:cNvSpPr>
          <p:nvPr/>
        </p:nvSpPr>
        <p:spPr bwMode="auto">
          <a:xfrm>
            <a:off x="10434755" y="5174390"/>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71" name="Text Box 163"/>
          <p:cNvSpPr txBox="1">
            <a:spLocks noChangeArrowheads="1"/>
          </p:cNvSpPr>
          <p:nvPr/>
        </p:nvSpPr>
        <p:spPr bwMode="auto">
          <a:xfrm>
            <a:off x="9098557" y="3332935"/>
            <a:ext cx="2043113" cy="286232"/>
          </a:xfrm>
          <a:prstGeom prst="rect">
            <a:avLst/>
          </a:prstGeom>
          <a:noFill/>
          <a:ln w="9525" algn="ctr">
            <a:noFill/>
            <a:miter lim="800000"/>
            <a:headEnd/>
            <a:tailEnd/>
          </a:ln>
        </p:spPr>
        <p:txBody>
          <a:bodyPr>
            <a:spAutoFit/>
          </a:bodyPr>
          <a:lstStyle/>
          <a:p>
            <a:pPr algn="ctr" defTabSz="914400">
              <a:lnSpc>
                <a:spcPct val="90000"/>
              </a:lnSpc>
              <a:spcBef>
                <a:spcPct val="40000"/>
              </a:spcBef>
            </a:pPr>
            <a:r>
              <a:rPr lang="en-US" sz="1400" b="1" dirty="0">
                <a:solidFill>
                  <a:prstClr val="black"/>
                </a:solidFill>
                <a:latin typeface="+mj-lt"/>
              </a:rPr>
              <a:t>Destination Schema</a:t>
            </a:r>
          </a:p>
        </p:txBody>
      </p:sp>
      <p:sp>
        <p:nvSpPr>
          <p:cNvPr id="372" name="Line 166"/>
          <p:cNvSpPr>
            <a:spLocks noChangeShapeType="1"/>
          </p:cNvSpPr>
          <p:nvPr/>
        </p:nvSpPr>
        <p:spPr bwMode="auto">
          <a:xfrm>
            <a:off x="7639167" y="4920390"/>
            <a:ext cx="558802" cy="2651"/>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373" name="Line 167"/>
          <p:cNvSpPr>
            <a:spLocks noChangeShapeType="1"/>
          </p:cNvSpPr>
          <p:nvPr/>
        </p:nvSpPr>
        <p:spPr bwMode="auto">
          <a:xfrm flipV="1">
            <a:off x="7816967" y="4639405"/>
            <a:ext cx="1881331" cy="15871"/>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374" name="Line 168"/>
          <p:cNvSpPr>
            <a:spLocks noChangeShapeType="1"/>
          </p:cNvSpPr>
          <p:nvPr/>
        </p:nvSpPr>
        <p:spPr bwMode="auto">
          <a:xfrm flipV="1">
            <a:off x="8188444" y="4460015"/>
            <a:ext cx="422275" cy="989014"/>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375" name="Line 169"/>
          <p:cNvSpPr>
            <a:spLocks noChangeShapeType="1"/>
          </p:cNvSpPr>
          <p:nvPr/>
        </p:nvSpPr>
        <p:spPr bwMode="auto">
          <a:xfrm>
            <a:off x="8188445" y="4401278"/>
            <a:ext cx="1073150" cy="754153"/>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grpSp>
        <p:nvGrpSpPr>
          <p:cNvPr id="376" name="Group 170"/>
          <p:cNvGrpSpPr>
            <a:grpSpLocks/>
          </p:cNvGrpSpPr>
          <p:nvPr/>
        </p:nvGrpSpPr>
        <p:grpSpPr bwMode="auto">
          <a:xfrm>
            <a:off x="7175618" y="5317266"/>
            <a:ext cx="593725" cy="244475"/>
            <a:chOff x="826" y="1292"/>
            <a:chExt cx="374" cy="154"/>
          </a:xfrm>
        </p:grpSpPr>
        <p:grpSp>
          <p:nvGrpSpPr>
            <p:cNvPr id="377" name="Group 171"/>
            <p:cNvGrpSpPr>
              <a:grpSpLocks/>
            </p:cNvGrpSpPr>
            <p:nvPr/>
          </p:nvGrpSpPr>
          <p:grpSpPr bwMode="auto">
            <a:xfrm>
              <a:off x="826" y="1294"/>
              <a:ext cx="115" cy="144"/>
              <a:chOff x="883" y="1396"/>
              <a:chExt cx="115" cy="144"/>
            </a:xfrm>
          </p:grpSpPr>
          <p:sp>
            <p:nvSpPr>
              <p:cNvPr id="379" name="AutoShape 17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380" name="Line 17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381" name="Line 17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382" name="Line 17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383" name="Line 17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384" name="Line 17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385" name="Line 17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378" name="Text Box 179"/>
            <p:cNvSpPr txBox="1">
              <a:spLocks noChangeArrowheads="1"/>
            </p:cNvSpPr>
            <p:nvPr/>
          </p:nvSpPr>
          <p:spPr bwMode="auto">
            <a:xfrm>
              <a:off x="913" y="1292"/>
              <a:ext cx="287"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Calibri" panose="020F0502020204030204"/>
                </a:rPr>
                <a:t>Date</a:t>
              </a:r>
            </a:p>
          </p:txBody>
        </p:sp>
      </p:grpSp>
      <p:sp>
        <p:nvSpPr>
          <p:cNvPr id="386" name="Line 180"/>
          <p:cNvSpPr>
            <a:spLocks noChangeShapeType="1"/>
          </p:cNvSpPr>
          <p:nvPr/>
        </p:nvSpPr>
        <p:spPr bwMode="auto">
          <a:xfrm flipH="1">
            <a:off x="7024805" y="5439503"/>
            <a:ext cx="13176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87" name="Line 191"/>
          <p:cNvSpPr>
            <a:spLocks noChangeShapeType="1"/>
          </p:cNvSpPr>
          <p:nvPr/>
        </p:nvSpPr>
        <p:spPr bwMode="auto">
          <a:xfrm>
            <a:off x="8694854" y="4028215"/>
            <a:ext cx="568705" cy="104981"/>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grpSp>
        <p:nvGrpSpPr>
          <p:cNvPr id="388" name="Group 192"/>
          <p:cNvGrpSpPr>
            <a:grpSpLocks/>
          </p:cNvGrpSpPr>
          <p:nvPr/>
        </p:nvGrpSpPr>
        <p:grpSpPr bwMode="auto">
          <a:xfrm flipH="1">
            <a:off x="10226793" y="5329965"/>
            <a:ext cx="182563" cy="228600"/>
            <a:chOff x="883" y="1396"/>
            <a:chExt cx="115" cy="144"/>
          </a:xfrm>
        </p:grpSpPr>
        <p:sp>
          <p:nvSpPr>
            <p:cNvPr id="389" name="AutoShape 19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0" name="Line 194"/>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1" name="Line 195"/>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2" name="Line 19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3" name="Line 19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4" name="Line 19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5" name="Line 19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96" name="Line 200"/>
          <p:cNvSpPr>
            <a:spLocks noChangeShapeType="1"/>
          </p:cNvSpPr>
          <p:nvPr/>
        </p:nvSpPr>
        <p:spPr bwMode="auto">
          <a:xfrm>
            <a:off x="10441105" y="5460140"/>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97" name="Text Box 201"/>
          <p:cNvSpPr txBox="1">
            <a:spLocks noChangeArrowheads="1"/>
          </p:cNvSpPr>
          <p:nvPr/>
        </p:nvSpPr>
        <p:spPr bwMode="auto">
          <a:xfrm>
            <a:off x="9310805" y="5315678"/>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Total Price</a:t>
            </a:r>
          </a:p>
        </p:txBody>
      </p:sp>
      <p:sp>
        <p:nvSpPr>
          <p:cNvPr id="398" name="Line 202"/>
          <p:cNvSpPr>
            <a:spLocks noChangeShapeType="1"/>
          </p:cNvSpPr>
          <p:nvPr/>
        </p:nvSpPr>
        <p:spPr bwMode="auto">
          <a:xfrm flipV="1">
            <a:off x="8820268" y="4412390"/>
            <a:ext cx="442564" cy="55564"/>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399" name="Line 203"/>
          <p:cNvSpPr>
            <a:spLocks noChangeShapeType="1"/>
          </p:cNvSpPr>
          <p:nvPr/>
        </p:nvSpPr>
        <p:spPr bwMode="auto">
          <a:xfrm>
            <a:off x="8191618" y="4924626"/>
            <a:ext cx="422276" cy="189439"/>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0" name="Line 205"/>
          <p:cNvSpPr>
            <a:spLocks noChangeShapeType="1"/>
          </p:cNvSpPr>
          <p:nvPr/>
        </p:nvSpPr>
        <p:spPr bwMode="auto">
          <a:xfrm>
            <a:off x="7956667" y="5186565"/>
            <a:ext cx="248117"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1" name="Line 206"/>
          <p:cNvSpPr>
            <a:spLocks noChangeShapeType="1"/>
          </p:cNvSpPr>
          <p:nvPr/>
        </p:nvSpPr>
        <p:spPr bwMode="auto">
          <a:xfrm>
            <a:off x="8705968" y="5114066"/>
            <a:ext cx="547687" cy="321619"/>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2" name="Line 207"/>
          <p:cNvSpPr>
            <a:spLocks noChangeShapeType="1"/>
          </p:cNvSpPr>
          <p:nvPr/>
        </p:nvSpPr>
        <p:spPr bwMode="auto">
          <a:xfrm flipV="1">
            <a:off x="8193207" y="4010754"/>
            <a:ext cx="431798" cy="12403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3" name="Rectangle 210"/>
          <p:cNvSpPr>
            <a:spLocks noChangeArrowheads="1"/>
          </p:cNvSpPr>
          <p:nvPr/>
        </p:nvSpPr>
        <p:spPr bwMode="auto">
          <a:xfrm>
            <a:off x="8602781" y="3907566"/>
            <a:ext cx="238125" cy="219075"/>
          </a:xfrm>
          <a:prstGeom prst="rect">
            <a:avLst/>
          </a:prstGeom>
          <a:solidFill>
            <a:srgbClr val="FF0000"/>
          </a:solidFill>
          <a:ln w="9525" algn="ctr">
            <a:noFill/>
            <a:miter lim="800000"/>
            <a:headEnd/>
            <a:tailEnd/>
          </a:ln>
        </p:spPr>
        <p:txBody>
          <a:bodyPr wrap="none" lIns="0" tIns="0" rIns="0" bIns="0" anchor="ctr"/>
          <a:lstStyle/>
          <a:p>
            <a:pPr defTabSz="914400">
              <a:lnSpc>
                <a:spcPct val="90000"/>
              </a:lnSpc>
              <a:spcBef>
                <a:spcPct val="40000"/>
              </a:spcBef>
            </a:pPr>
            <a:r>
              <a:rPr lang="en-US" sz="1200" dirty="0" smtClean="0">
                <a:solidFill>
                  <a:prstClr val="white"/>
                </a:solidFill>
                <a:latin typeface="Calibri" panose="020F0502020204030204"/>
              </a:rPr>
              <a:t> (..)</a:t>
            </a:r>
            <a:endParaRPr lang="en-US" sz="1200" dirty="0">
              <a:solidFill>
                <a:prstClr val="white"/>
              </a:solidFill>
              <a:latin typeface="Calibri" panose="020F0502020204030204"/>
            </a:endParaRPr>
          </a:p>
        </p:txBody>
      </p:sp>
      <p:sp>
        <p:nvSpPr>
          <p:cNvPr id="404" name="Line 211"/>
          <p:cNvSpPr>
            <a:spLocks noChangeShapeType="1"/>
          </p:cNvSpPr>
          <p:nvPr/>
        </p:nvSpPr>
        <p:spPr bwMode="auto">
          <a:xfrm flipV="1">
            <a:off x="7699493" y="5445857"/>
            <a:ext cx="498476" cy="1"/>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5" name="Line 212"/>
          <p:cNvSpPr>
            <a:spLocks noChangeShapeType="1"/>
          </p:cNvSpPr>
          <p:nvPr/>
        </p:nvSpPr>
        <p:spPr bwMode="auto">
          <a:xfrm flipV="1">
            <a:off x="8193204" y="5117240"/>
            <a:ext cx="406401" cy="71437"/>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6" name="Line 213"/>
          <p:cNvSpPr>
            <a:spLocks noChangeShapeType="1"/>
          </p:cNvSpPr>
          <p:nvPr/>
        </p:nvSpPr>
        <p:spPr bwMode="auto">
          <a:xfrm flipV="1">
            <a:off x="9255243" y="5436216"/>
            <a:ext cx="301940"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7" name="Line 214"/>
          <p:cNvSpPr>
            <a:spLocks noChangeShapeType="1"/>
          </p:cNvSpPr>
          <p:nvPr/>
        </p:nvSpPr>
        <p:spPr bwMode="auto">
          <a:xfrm>
            <a:off x="8186855" y="4923042"/>
            <a:ext cx="1448714" cy="2112"/>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8" name="Line 215"/>
          <p:cNvSpPr>
            <a:spLocks noChangeShapeType="1"/>
          </p:cNvSpPr>
          <p:nvPr/>
        </p:nvSpPr>
        <p:spPr bwMode="auto">
          <a:xfrm flipV="1">
            <a:off x="9256832" y="5155431"/>
            <a:ext cx="193583"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9" name="Line 216"/>
          <p:cNvSpPr>
            <a:spLocks noChangeShapeType="1"/>
          </p:cNvSpPr>
          <p:nvPr/>
        </p:nvSpPr>
        <p:spPr bwMode="auto">
          <a:xfrm>
            <a:off x="7783629" y="4404451"/>
            <a:ext cx="412752"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10" name="Line 223"/>
          <p:cNvSpPr>
            <a:spLocks noChangeShapeType="1"/>
          </p:cNvSpPr>
          <p:nvPr/>
        </p:nvSpPr>
        <p:spPr bwMode="auto">
          <a:xfrm flipH="1">
            <a:off x="7583605" y="4132460"/>
            <a:ext cx="614364"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11" name="Line 224"/>
          <p:cNvSpPr>
            <a:spLocks noChangeShapeType="1"/>
          </p:cNvSpPr>
          <p:nvPr/>
        </p:nvSpPr>
        <p:spPr bwMode="auto">
          <a:xfrm flipH="1">
            <a:off x="9250478" y="4134784"/>
            <a:ext cx="255117"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12" name="Rectangle 204"/>
          <p:cNvSpPr>
            <a:spLocks noChangeArrowheads="1"/>
          </p:cNvSpPr>
          <p:nvPr/>
        </p:nvSpPr>
        <p:spPr bwMode="auto">
          <a:xfrm>
            <a:off x="8502768" y="5025166"/>
            <a:ext cx="238125" cy="219075"/>
          </a:xfrm>
          <a:prstGeom prst="rect">
            <a:avLst/>
          </a:prstGeom>
          <a:solidFill>
            <a:srgbClr val="993300"/>
          </a:solidFill>
          <a:ln w="9525" algn="ctr">
            <a:noFill/>
            <a:miter lim="800000"/>
            <a:headEnd/>
            <a:tailEnd/>
          </a:ln>
        </p:spPr>
        <p:txBody>
          <a:bodyPr wrap="none" anchor="ctr"/>
          <a:lstStyle/>
          <a:p>
            <a:pPr algn="ctr" defTabSz="914400">
              <a:lnSpc>
                <a:spcPct val="90000"/>
              </a:lnSpc>
              <a:spcBef>
                <a:spcPct val="40000"/>
              </a:spcBef>
            </a:pPr>
            <a:r>
              <a:rPr lang="en-US" sz="1200" dirty="0">
                <a:solidFill>
                  <a:prstClr val="white"/>
                </a:solidFill>
                <a:latin typeface="Calibri" panose="020F0502020204030204"/>
              </a:rPr>
              <a:t>X</a:t>
            </a:r>
          </a:p>
        </p:txBody>
      </p:sp>
      <p:grpSp>
        <p:nvGrpSpPr>
          <p:cNvPr id="413" name="Group 181"/>
          <p:cNvGrpSpPr>
            <a:grpSpLocks/>
          </p:cNvGrpSpPr>
          <p:nvPr/>
        </p:nvGrpSpPr>
        <p:grpSpPr bwMode="auto">
          <a:xfrm>
            <a:off x="8602781" y="4361591"/>
            <a:ext cx="238125" cy="219075"/>
            <a:chOff x="1581" y="2428"/>
            <a:chExt cx="150" cy="138"/>
          </a:xfrm>
        </p:grpSpPr>
        <p:sp>
          <p:nvSpPr>
            <p:cNvPr id="414" name="Rectangle 182"/>
            <p:cNvSpPr>
              <a:spLocks noChangeArrowheads="1"/>
            </p:cNvSpPr>
            <p:nvPr/>
          </p:nvSpPr>
          <p:spPr bwMode="auto">
            <a:xfrm>
              <a:off x="1581" y="2428"/>
              <a:ext cx="150" cy="138"/>
            </a:xfrm>
            <a:prstGeom prst="rect">
              <a:avLst/>
            </a:prstGeom>
            <a:solidFill>
              <a:srgbClr val="333399"/>
            </a:solidFill>
            <a:ln w="9525" algn="ctr">
              <a:noFill/>
              <a:miter lim="800000"/>
              <a:headEnd/>
              <a:tailEnd/>
            </a:ln>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15" name="Rectangle 183"/>
            <p:cNvSpPr>
              <a:spLocks noChangeArrowheads="1"/>
            </p:cNvSpPr>
            <p:nvPr/>
          </p:nvSpPr>
          <p:spPr bwMode="auto">
            <a:xfrm>
              <a:off x="1594" y="2441"/>
              <a:ext cx="125"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6" name="Rectangle 184"/>
            <p:cNvSpPr>
              <a:spLocks noChangeArrowheads="1"/>
            </p:cNvSpPr>
            <p:nvPr/>
          </p:nvSpPr>
          <p:spPr bwMode="auto">
            <a:xfrm>
              <a:off x="1594"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7" name="Rectangle 185"/>
            <p:cNvSpPr>
              <a:spLocks noChangeArrowheads="1"/>
            </p:cNvSpPr>
            <p:nvPr/>
          </p:nvSpPr>
          <p:spPr bwMode="auto">
            <a:xfrm>
              <a:off x="1640"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8" name="Rectangle 186"/>
            <p:cNvSpPr>
              <a:spLocks noChangeArrowheads="1"/>
            </p:cNvSpPr>
            <p:nvPr/>
          </p:nvSpPr>
          <p:spPr bwMode="auto">
            <a:xfrm>
              <a:off x="1688"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9" name="Rectangle 187"/>
            <p:cNvSpPr>
              <a:spLocks noChangeArrowheads="1"/>
            </p:cNvSpPr>
            <p:nvPr/>
          </p:nvSpPr>
          <p:spPr bwMode="auto">
            <a:xfrm>
              <a:off x="1688" y="2513"/>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0" name="Rectangle 188"/>
            <p:cNvSpPr>
              <a:spLocks noChangeArrowheads="1"/>
            </p:cNvSpPr>
            <p:nvPr/>
          </p:nvSpPr>
          <p:spPr bwMode="auto">
            <a:xfrm>
              <a:off x="1594" y="2515"/>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1" name="Line 189"/>
            <p:cNvSpPr>
              <a:spLocks noChangeShapeType="1"/>
            </p:cNvSpPr>
            <p:nvPr/>
          </p:nvSpPr>
          <p:spPr bwMode="auto">
            <a:xfrm>
              <a:off x="1656" y="2515"/>
              <a:ext cx="0" cy="30"/>
            </a:xfrm>
            <a:prstGeom prst="line">
              <a:avLst/>
            </a:prstGeom>
            <a:noFill/>
            <a:ln w="12700">
              <a:solidFill>
                <a:sysClr val="window" lastClr="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2" name="Line 190"/>
            <p:cNvSpPr>
              <a:spLocks noChangeShapeType="1"/>
            </p:cNvSpPr>
            <p:nvPr/>
          </p:nvSpPr>
          <p:spPr bwMode="auto">
            <a:xfrm rot="5400000">
              <a:off x="1656" y="2513"/>
              <a:ext cx="0" cy="30"/>
            </a:xfrm>
            <a:prstGeom prst="line">
              <a:avLst/>
            </a:prstGeom>
            <a:noFill/>
            <a:ln w="12700">
              <a:solidFill>
                <a:sysClr val="window" lastClr="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23" name="Line 225"/>
          <p:cNvSpPr>
            <a:spLocks noChangeShapeType="1"/>
          </p:cNvSpPr>
          <p:nvPr/>
        </p:nvSpPr>
        <p:spPr bwMode="auto">
          <a:xfrm flipH="1">
            <a:off x="9242544" y="4413980"/>
            <a:ext cx="658809"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24" name="Text Box 164"/>
          <p:cNvSpPr txBox="1">
            <a:spLocks noChangeArrowheads="1"/>
          </p:cNvSpPr>
          <p:nvPr/>
        </p:nvSpPr>
        <p:spPr bwMode="auto">
          <a:xfrm>
            <a:off x="6296936" y="3356868"/>
            <a:ext cx="2043113" cy="286232"/>
          </a:xfrm>
          <a:prstGeom prst="rect">
            <a:avLst/>
          </a:prstGeom>
          <a:noFill/>
          <a:ln w="9525" algn="ctr">
            <a:noFill/>
            <a:miter lim="800000"/>
            <a:headEnd/>
            <a:tailEnd/>
          </a:ln>
        </p:spPr>
        <p:txBody>
          <a:bodyPr>
            <a:spAutoFit/>
          </a:bodyPr>
          <a:lstStyle/>
          <a:p>
            <a:pPr algn="ctr" defTabSz="914400">
              <a:lnSpc>
                <a:spcPct val="90000"/>
              </a:lnSpc>
              <a:spcBef>
                <a:spcPct val="40000"/>
              </a:spcBef>
            </a:pPr>
            <a:r>
              <a:rPr lang="en-US" sz="1400" b="1" dirty="0">
                <a:solidFill>
                  <a:prstClr val="black"/>
                </a:solidFill>
                <a:latin typeface="+mj-lt"/>
              </a:rPr>
              <a:t>Source Schema</a:t>
            </a:r>
          </a:p>
        </p:txBody>
      </p:sp>
    </p:spTree>
    <p:extLst>
      <p:ext uri="{BB962C8B-B14F-4D97-AF65-F5344CB8AC3E}">
        <p14:creationId xmlns:p14="http://schemas.microsoft.com/office/powerpoint/2010/main" val="558684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fade">
                                      <p:cBhvr>
                                        <p:cTn id="7" dur="500"/>
                                        <p:tgtEl>
                                          <p:spTgt spid="6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3"/>
                                        </p:tgtEl>
                                        <p:attrNameLst>
                                          <p:attrName>style.visibility</p:attrName>
                                        </p:attrNameLst>
                                      </p:cBhvr>
                                      <p:to>
                                        <p:strVal val="visible"/>
                                      </p:to>
                                    </p:set>
                                    <p:animEffect transition="in" filter="fade">
                                      <p:cBhvr>
                                        <p:cTn id="11" dur="500"/>
                                        <p:tgtEl>
                                          <p:spTgt spid="6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34"/>
                                        </p:tgtEl>
                                        <p:attrNameLst>
                                          <p:attrName>style.visibility</p:attrName>
                                        </p:attrNameLst>
                                      </p:cBhvr>
                                      <p:to>
                                        <p:strVal val="visible"/>
                                      </p:to>
                                    </p:set>
                                    <p:animEffect transition="in" filter="fade">
                                      <p:cBhvr>
                                        <p:cTn id="15" dur="500"/>
                                        <p:tgtEl>
                                          <p:spTgt spid="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1: </a:t>
            </a:r>
            <a:r>
              <a:rPr lang="en-US" dirty="0" smtClean="0"/>
              <a:t>Using </a:t>
            </a:r>
            <a:r>
              <a:rPr lang="en-US" dirty="0"/>
              <a:t>Map Grid Pages</a:t>
            </a:r>
          </a:p>
        </p:txBody>
      </p:sp>
      <p:sp>
        <p:nvSpPr>
          <p:cNvPr id="221" name="Text Placeholder 1"/>
          <p:cNvSpPr txBox="1">
            <a:spLocks/>
          </p:cNvSpPr>
          <p:nvPr/>
        </p:nvSpPr>
        <p:spPr>
          <a:xfrm>
            <a:off x="435078" y="1481038"/>
            <a:ext cx="11375537" cy="532859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lvl="1"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rPr>
              <a:t>Pros:</a:t>
            </a:r>
          </a:p>
          <a:p>
            <a:pPr lvl="1"/>
            <a:r>
              <a:rPr lang="en-US" sz="2000" dirty="0" smtClean="0"/>
              <a:t>Readability</a:t>
            </a:r>
            <a:r>
              <a:rPr lang="en-US" sz="2000" b="0" dirty="0" smtClean="0"/>
              <a:t> </a:t>
            </a:r>
            <a:r>
              <a:rPr lang="en-US" sz="2000" b="0" dirty="0"/>
              <a:t>and </a:t>
            </a:r>
            <a:r>
              <a:rPr lang="en-US" sz="2000" dirty="0"/>
              <a:t>Maintainability</a:t>
            </a:r>
            <a:r>
              <a:rPr lang="en-US" sz="2000" b="0" dirty="0"/>
              <a:t>: For new and even for expert developers, or even when working with developers from other teams, using multiple grid pages will make the map easier to read and maintain if necessary make changes</a:t>
            </a:r>
          </a:p>
          <a:p>
            <a:pPr lvl="1"/>
            <a:r>
              <a:rPr lang="en-US" sz="2000" dirty="0" smtClean="0"/>
              <a:t>Level </a:t>
            </a:r>
            <a:r>
              <a:rPr lang="en-US" sz="2000" dirty="0"/>
              <a:t>of effort</a:t>
            </a:r>
            <a:r>
              <a:rPr lang="en-US" sz="2000" b="0" dirty="0"/>
              <a:t>: by being easier to read and maintain you will reduce the development time.</a:t>
            </a:r>
          </a:p>
          <a:p>
            <a:pPr lvl="1"/>
            <a:r>
              <a:rPr lang="en-US" sz="2000" dirty="0" smtClean="0"/>
              <a:t>Documentation</a:t>
            </a:r>
            <a:r>
              <a:rPr lang="en-US" sz="2000" b="0" dirty="0"/>
              <a:t>: Using this technique will also help you to make a better map documentation, and sometimes this could be enough to self-documenting the map</a:t>
            </a:r>
          </a:p>
          <a:p>
            <a:pPr lvl="1"/>
            <a:endParaRPr lang="en-US" sz="2000" b="0" dirty="0" smtClean="0"/>
          </a:p>
        </p:txBody>
      </p:sp>
    </p:spTree>
    <p:extLst>
      <p:ext uri="{BB962C8B-B14F-4D97-AF65-F5344CB8AC3E}">
        <p14:creationId xmlns:p14="http://schemas.microsoft.com/office/powerpoint/2010/main" val="122828818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Agenda</a:t>
            </a:r>
            <a:endParaRPr lang="pt-PT" dirty="0"/>
          </a:p>
        </p:txBody>
      </p:sp>
      <p:sp>
        <p:nvSpPr>
          <p:cNvPr id="7"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3200" dirty="0"/>
              <a:t>BizTalk Mapper </a:t>
            </a:r>
            <a:r>
              <a:rPr lang="en-US" sz="3200" dirty="0" smtClean="0"/>
              <a:t>Basics</a:t>
            </a:r>
          </a:p>
          <a:p>
            <a:pPr>
              <a:buClr>
                <a:srgbClr val="0072C6"/>
              </a:buClr>
            </a:pPr>
            <a:r>
              <a:rPr lang="en-US" sz="3200" dirty="0" smtClean="0"/>
              <a:t>How BizTalk Mapper Works</a:t>
            </a:r>
            <a:endParaRPr lang="en-US" sz="3200" dirty="0"/>
          </a:p>
          <a:p>
            <a:pPr>
              <a:buClr>
                <a:srgbClr val="0072C6"/>
              </a:buClr>
            </a:pPr>
            <a:r>
              <a:rPr lang="en-US" sz="3200" dirty="0" smtClean="0"/>
              <a:t>Best Practices</a:t>
            </a:r>
            <a:endParaRPr lang="en-US" sz="3200" dirty="0"/>
          </a:p>
          <a:p>
            <a:pPr>
              <a:buClr>
                <a:srgbClr val="0072C6"/>
              </a:buClr>
            </a:pPr>
            <a:r>
              <a:rPr lang="en-US" sz="3200" dirty="0" smtClean="0"/>
              <a:t>Common </a:t>
            </a:r>
            <a:r>
              <a:rPr lang="en-US" sz="3200" dirty="0"/>
              <a:t>mapper problems and solutions</a:t>
            </a:r>
          </a:p>
          <a:p>
            <a:pPr marL="627063" lvl="1" indent="-342900"/>
            <a:endParaRPr lang="en-US" sz="1600" dirty="0"/>
          </a:p>
        </p:txBody>
      </p:sp>
    </p:spTree>
    <p:extLst>
      <p:ext uri="{BB962C8B-B14F-4D97-AF65-F5344CB8AC3E}">
        <p14:creationId xmlns:p14="http://schemas.microsoft.com/office/powerpoint/2010/main" val="40171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49685" y="1302348"/>
            <a:ext cx="7309817" cy="4811053"/>
          </a:xfrm>
          <a:prstGeom prst="rect">
            <a:avLst/>
          </a:prstGeom>
        </p:spPr>
      </p:pic>
      <p:pic>
        <p:nvPicPr>
          <p:cNvPr id="5" name="Picture 4"/>
          <p:cNvPicPr>
            <a:picLocks noChangeAspect="1"/>
          </p:cNvPicPr>
          <p:nvPr/>
        </p:nvPicPr>
        <p:blipFill>
          <a:blip r:embed="rId4"/>
          <a:stretch>
            <a:fillRect/>
          </a:stretch>
        </p:blipFill>
        <p:spPr>
          <a:xfrm>
            <a:off x="2134786" y="1483155"/>
            <a:ext cx="7740055" cy="5110016"/>
          </a:xfrm>
          <a:prstGeom prst="rect">
            <a:avLst/>
          </a:prstGeom>
        </p:spPr>
      </p:pic>
      <p:sp>
        <p:nvSpPr>
          <p:cNvPr id="3" name="Title 2"/>
          <p:cNvSpPr>
            <a:spLocks noGrp="1"/>
          </p:cNvSpPr>
          <p:nvPr>
            <p:ph type="title"/>
          </p:nvPr>
        </p:nvSpPr>
        <p:spPr/>
        <p:txBody>
          <a:bodyPr/>
          <a:lstStyle/>
          <a:p>
            <a:r>
              <a:rPr lang="en-US" dirty="0"/>
              <a:t>Best Practices </a:t>
            </a:r>
            <a:r>
              <a:rPr lang="en-US" dirty="0" smtClean="0"/>
              <a:t>2: </a:t>
            </a:r>
            <a:r>
              <a:rPr lang="en-AU" dirty="0"/>
              <a:t>Using </a:t>
            </a:r>
            <a:r>
              <a:rPr lang="en-AU" dirty="0" smtClean="0"/>
              <a:t>labels</a:t>
            </a:r>
            <a:endParaRPr lang="en-US" dirty="0"/>
          </a:p>
        </p:txBody>
      </p:sp>
      <p:pic>
        <p:nvPicPr>
          <p:cNvPr id="11" name="Picture 10"/>
          <p:cNvPicPr>
            <a:picLocks noChangeAspect="1"/>
          </p:cNvPicPr>
          <p:nvPr/>
        </p:nvPicPr>
        <p:blipFill>
          <a:blip r:embed="rId5"/>
          <a:stretch>
            <a:fillRect/>
          </a:stretch>
        </p:blipFill>
        <p:spPr>
          <a:xfrm>
            <a:off x="3446934" y="1666412"/>
            <a:ext cx="7743247" cy="5096321"/>
          </a:xfrm>
          <a:prstGeom prst="rect">
            <a:avLst/>
          </a:prstGeom>
        </p:spPr>
      </p:pic>
    </p:spTree>
    <p:extLst>
      <p:ext uri="{BB962C8B-B14F-4D97-AF65-F5344CB8AC3E}">
        <p14:creationId xmlns:p14="http://schemas.microsoft.com/office/powerpoint/2010/main" val="1035504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2: </a:t>
            </a:r>
            <a:r>
              <a:rPr lang="en-AU" dirty="0"/>
              <a:t>Using labels</a:t>
            </a:r>
            <a:endParaRPr lang="en-US" dirty="0"/>
          </a:p>
        </p:txBody>
      </p:sp>
      <p:sp>
        <p:nvSpPr>
          <p:cNvPr id="221" name="Text Placeholder 1"/>
          <p:cNvSpPr txBox="1">
            <a:spLocks/>
          </p:cNvSpPr>
          <p:nvPr/>
        </p:nvSpPr>
        <p:spPr>
          <a:xfrm>
            <a:off x="435078" y="1481038"/>
            <a:ext cx="11375537" cy="532859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lvl="1"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rPr>
              <a:t>Pros:</a:t>
            </a:r>
          </a:p>
          <a:p>
            <a:pPr lvl="1"/>
            <a:r>
              <a:rPr lang="en-US" sz="2000" dirty="0" smtClean="0"/>
              <a:t>Readability </a:t>
            </a:r>
            <a:r>
              <a:rPr lang="en-US" sz="2000" b="0" dirty="0"/>
              <a:t>and</a:t>
            </a:r>
            <a:r>
              <a:rPr lang="en-US" sz="2000" dirty="0"/>
              <a:t> Maintainability: </a:t>
            </a:r>
            <a:r>
              <a:rPr lang="en-US" sz="2000" b="0" dirty="0"/>
              <a:t>For new and even for expert developers, or even when working with developers from other teams, using multiple link labels will make the map easier and faster to read and maintain if necessary to make any changes. </a:t>
            </a:r>
            <a:endParaRPr lang="en-US" sz="2000" b="0" dirty="0" smtClean="0"/>
          </a:p>
          <a:p>
            <a:pPr lvl="1"/>
            <a:r>
              <a:rPr lang="en-US" sz="2000" dirty="0" smtClean="0"/>
              <a:t>Level </a:t>
            </a:r>
            <a:r>
              <a:rPr lang="en-US" sz="2000" dirty="0"/>
              <a:t>of effort: </a:t>
            </a:r>
            <a:r>
              <a:rPr lang="en-US" sz="2000" b="0" dirty="0"/>
              <a:t>again, by being easier to read and maintain you will reduce the development time.</a:t>
            </a:r>
          </a:p>
          <a:p>
            <a:pPr lvl="1"/>
            <a:r>
              <a:rPr lang="en-US" sz="2000" dirty="0" smtClean="0"/>
              <a:t>Documentation</a:t>
            </a:r>
            <a:r>
              <a:rPr lang="en-US" sz="2000" dirty="0"/>
              <a:t>: </a:t>
            </a:r>
            <a:r>
              <a:rPr lang="en-US" sz="2000" b="0" dirty="0"/>
              <a:t>Using this technique will also help you to make a better map </a:t>
            </a:r>
            <a:r>
              <a:rPr lang="en-US" sz="2000" b="0" dirty="0" smtClean="0"/>
              <a:t>documentation</a:t>
            </a:r>
            <a:endParaRPr lang="en-US" sz="2000" b="0" dirty="0"/>
          </a:p>
        </p:txBody>
      </p:sp>
    </p:spTree>
    <p:extLst>
      <p:ext uri="{BB962C8B-B14F-4D97-AF65-F5344CB8AC3E}">
        <p14:creationId xmlns:p14="http://schemas.microsoft.com/office/powerpoint/2010/main" val="325056676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3"/>
          <a:srcRect b="31946"/>
          <a:stretch/>
        </p:blipFill>
        <p:spPr>
          <a:xfrm>
            <a:off x="3290683" y="3281239"/>
            <a:ext cx="5855108" cy="3312368"/>
          </a:xfrm>
          <a:prstGeom prst="rect">
            <a:avLst/>
          </a:prstGeom>
        </p:spPr>
      </p:pic>
      <p:sp>
        <p:nvSpPr>
          <p:cNvPr id="2" name="Text Placeholder 1"/>
          <p:cNvSpPr>
            <a:spLocks noGrp="1"/>
          </p:cNvSpPr>
          <p:nvPr>
            <p:ph type="body" sz="quarter" idx="10"/>
          </p:nvPr>
        </p:nvSpPr>
        <p:spPr>
          <a:xfrm>
            <a:off x="595518" y="1718008"/>
            <a:ext cx="11375537" cy="1779253"/>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b="0" dirty="0">
                <a:solidFill>
                  <a:schemeClr val="tx1">
                    <a:lumMod val="75000"/>
                    <a:lumOff val="25000"/>
                    <a:alpha val="99000"/>
                  </a:schemeClr>
                </a:solidFill>
                <a:latin typeface="+mn-lt"/>
              </a:rPr>
              <a:t>Testing should be a continuous process as you build your map, not only at the end of development, but when necessary or when an important mapping block is complete</a:t>
            </a:r>
          </a:p>
        </p:txBody>
      </p:sp>
      <p:sp>
        <p:nvSpPr>
          <p:cNvPr id="3" name="Title 2"/>
          <p:cNvSpPr>
            <a:spLocks noGrp="1"/>
          </p:cNvSpPr>
          <p:nvPr>
            <p:ph type="title"/>
          </p:nvPr>
        </p:nvSpPr>
        <p:spPr/>
        <p:txBody>
          <a:bodyPr/>
          <a:lstStyle/>
          <a:p>
            <a:r>
              <a:rPr lang="en-US" dirty="0"/>
              <a:t>Best Practices </a:t>
            </a:r>
            <a:r>
              <a:rPr lang="en-US" dirty="0" smtClean="0"/>
              <a:t>3: </a:t>
            </a:r>
            <a:r>
              <a:rPr lang="en-US" dirty="0"/>
              <a:t>Testing should be a continuous process</a:t>
            </a:r>
          </a:p>
        </p:txBody>
      </p:sp>
    </p:spTree>
    <p:extLst>
      <p:ext uri="{BB962C8B-B14F-4D97-AF65-F5344CB8AC3E}">
        <p14:creationId xmlns:p14="http://schemas.microsoft.com/office/powerpoint/2010/main" val="329635257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AU" sz="2448" dirty="0">
                <a:solidFill>
                  <a:schemeClr val="tx1">
                    <a:lumMod val="75000"/>
                    <a:lumOff val="25000"/>
                    <a:alpha val="99000"/>
                  </a:schemeClr>
                </a:solidFill>
                <a:latin typeface="+mn-lt"/>
              </a:rPr>
              <a:t>Scripting Functoid</a:t>
            </a:r>
          </a:p>
          <a:p>
            <a:pPr lvl="1"/>
            <a:r>
              <a:rPr lang="en-AU" sz="2000" b="0" dirty="0"/>
              <a:t>Allows you to execute custom </a:t>
            </a:r>
            <a:r>
              <a:rPr lang="en-AU" sz="2000" b="0" dirty="0" smtClean="0"/>
              <a:t>code</a:t>
            </a:r>
            <a:endParaRPr lang="en-AU" sz="2000" b="0" dirty="0"/>
          </a:p>
          <a:p>
            <a:pPr lvl="2"/>
            <a:r>
              <a:rPr lang="en-AU" sz="1600" b="0" dirty="0"/>
              <a:t>Can execute custom script: C# .NET / VB.NET / JScript.NET / XSLT / XSLT Call </a:t>
            </a:r>
            <a:r>
              <a:rPr lang="en-AU" sz="1600" b="0" dirty="0" smtClean="0"/>
              <a:t>Template</a:t>
            </a:r>
            <a:endParaRPr lang="en-AU" sz="1600" b="0" dirty="0"/>
          </a:p>
          <a:p>
            <a:pPr lvl="1"/>
            <a:r>
              <a:rPr lang="en-AU" sz="2000" b="0" dirty="0" smtClean="0"/>
              <a:t>But we need to rewrite over and over again!</a:t>
            </a:r>
            <a:endParaRPr lang="en-AU" sz="2000" b="0" dirty="0"/>
          </a:p>
          <a:p>
            <a:pPr marL="345327" lvl="1" indent="-345327" defTabSz="685864">
              <a:buClr>
                <a:srgbClr val="0072C6"/>
              </a:buClr>
              <a:buFont typeface="Wingdings" panose="05000000000000000000" pitchFamily="2" charset="2"/>
              <a:buChar char="§"/>
            </a:pPr>
            <a:r>
              <a:rPr lang="en-AU" sz="2500" dirty="0">
                <a:solidFill>
                  <a:schemeClr val="tx1">
                    <a:lumMod val="75000"/>
                    <a:lumOff val="25000"/>
                    <a:alpha val="99000"/>
                  </a:schemeClr>
                </a:solidFill>
              </a:rPr>
              <a:t>Reasons to develop custom </a:t>
            </a:r>
            <a:r>
              <a:rPr lang="en-AU" sz="2500" dirty="0" smtClean="0">
                <a:solidFill>
                  <a:schemeClr val="tx1">
                    <a:lumMod val="75000"/>
                    <a:lumOff val="25000"/>
                    <a:alpha val="99000"/>
                  </a:schemeClr>
                </a:solidFill>
              </a:rPr>
              <a:t>or </a:t>
            </a:r>
            <a:r>
              <a:rPr lang="en-AU" sz="2500" dirty="0">
                <a:solidFill>
                  <a:schemeClr val="tx1">
                    <a:lumMod val="75000"/>
                    <a:lumOff val="25000"/>
                    <a:alpha val="99000"/>
                  </a:schemeClr>
                </a:solidFill>
              </a:rPr>
              <a:t>use </a:t>
            </a:r>
            <a:r>
              <a:rPr lang="en-AU" sz="2500" dirty="0" smtClean="0">
                <a:solidFill>
                  <a:schemeClr val="tx1">
                    <a:lumMod val="75000"/>
                    <a:lumOff val="25000"/>
                    <a:alpha val="99000"/>
                  </a:schemeClr>
                </a:solidFill>
              </a:rPr>
              <a:t>built-in functoids</a:t>
            </a:r>
            <a:r>
              <a:rPr lang="en-AU" sz="2500" dirty="0">
                <a:solidFill>
                  <a:schemeClr val="tx1">
                    <a:lumMod val="75000"/>
                    <a:lumOff val="25000"/>
                    <a:alpha val="99000"/>
                  </a:schemeClr>
                </a:solidFill>
              </a:rPr>
              <a:t>:</a:t>
            </a:r>
          </a:p>
          <a:p>
            <a:pPr lvl="1"/>
            <a:r>
              <a:rPr lang="en-US" sz="2100" b="0" dirty="0" smtClean="0"/>
              <a:t>They are reusable</a:t>
            </a:r>
          </a:p>
          <a:p>
            <a:pPr lvl="1"/>
            <a:r>
              <a:rPr lang="en-US" sz="2000" b="0" dirty="0" smtClean="0"/>
              <a:t>More </a:t>
            </a:r>
            <a:r>
              <a:rPr lang="en-US" sz="2000" b="0" dirty="0"/>
              <a:t>easy to read </a:t>
            </a:r>
            <a:r>
              <a:rPr lang="en-US" sz="2000" b="0" dirty="0" smtClean="0"/>
              <a:t>(visually on the map grid)</a:t>
            </a:r>
          </a:p>
          <a:p>
            <a:pPr lvl="1"/>
            <a:r>
              <a:rPr lang="en-US" sz="2000" b="0" u="sng" dirty="0" smtClean="0"/>
              <a:t>Careful</a:t>
            </a:r>
            <a:r>
              <a:rPr lang="pt-PT" sz="2000" dirty="0" smtClean="0"/>
              <a:t>: </a:t>
            </a:r>
            <a:r>
              <a:rPr lang="en-US" sz="2000" b="0" dirty="0" smtClean="0"/>
              <a:t>All </a:t>
            </a:r>
            <a:r>
              <a:rPr lang="en-US" sz="2000" b="0" dirty="0"/>
              <a:t>functoids must have a unique ID in order for the runtime to distinguish them.  </a:t>
            </a:r>
          </a:p>
          <a:p>
            <a:pPr lvl="2"/>
            <a:r>
              <a:rPr lang="en-US" sz="1800" b="0" dirty="0"/>
              <a:t>The ID is an integer and all IDs below </a:t>
            </a:r>
            <a:r>
              <a:rPr lang="en-US" sz="1800" b="0" dirty="0" smtClean="0"/>
              <a:t>10000 </a:t>
            </a:r>
            <a:r>
              <a:rPr lang="en-US" sz="1800" b="0" dirty="0"/>
              <a:t>are reserved for Microsoft use</a:t>
            </a:r>
            <a:r>
              <a:rPr lang="en-US" sz="1600" b="0" dirty="0"/>
              <a:t>. </a:t>
            </a:r>
            <a:endParaRPr lang="en-US" sz="1600" b="0" dirty="0" smtClean="0"/>
          </a:p>
        </p:txBody>
      </p:sp>
      <p:sp>
        <p:nvSpPr>
          <p:cNvPr id="3" name="Title 2"/>
          <p:cNvSpPr>
            <a:spLocks noGrp="1"/>
          </p:cNvSpPr>
          <p:nvPr>
            <p:ph type="title"/>
          </p:nvPr>
        </p:nvSpPr>
        <p:spPr/>
        <p:txBody>
          <a:bodyPr/>
          <a:lstStyle/>
          <a:p>
            <a:r>
              <a:rPr lang="en-US" dirty="0"/>
              <a:t>Best Practices </a:t>
            </a:r>
            <a:r>
              <a:rPr lang="en-US" dirty="0" smtClean="0"/>
              <a:t>4: </a:t>
            </a:r>
            <a:r>
              <a:rPr lang="en-US" dirty="0"/>
              <a:t>Built-in </a:t>
            </a:r>
            <a:r>
              <a:rPr lang="en-US" dirty="0" smtClean="0"/>
              <a:t>and </a:t>
            </a:r>
            <a:r>
              <a:rPr lang="en-AU" dirty="0" smtClean="0"/>
              <a:t>Custom Functoids vs </a:t>
            </a:r>
            <a:r>
              <a:rPr lang="en-AU" dirty="0"/>
              <a:t>Scripting Functoid</a:t>
            </a:r>
            <a:endParaRPr lang="en-US" dirty="0"/>
          </a:p>
        </p:txBody>
      </p:sp>
    </p:spTree>
    <p:extLst>
      <p:ext uri="{BB962C8B-B14F-4D97-AF65-F5344CB8AC3E}">
        <p14:creationId xmlns:p14="http://schemas.microsoft.com/office/powerpoint/2010/main" val="343527657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4: Built-in and </a:t>
            </a:r>
            <a:r>
              <a:rPr lang="en-AU" dirty="0"/>
              <a:t>Custom Functoids </a:t>
            </a:r>
            <a:r>
              <a:rPr lang="en-AU" dirty="0" err="1"/>
              <a:t>vs</a:t>
            </a:r>
            <a:r>
              <a:rPr lang="en-AU" dirty="0"/>
              <a:t> Scripting </a:t>
            </a:r>
            <a:r>
              <a:rPr lang="en-AU" dirty="0" err="1"/>
              <a:t>Functoid</a:t>
            </a:r>
            <a:endParaRPr lang="en-US" dirty="0"/>
          </a:p>
        </p:txBody>
      </p:sp>
      <p:sp>
        <p:nvSpPr>
          <p:cNvPr id="221" name="Text Placeholder 1"/>
          <p:cNvSpPr txBox="1">
            <a:spLocks/>
          </p:cNvSpPr>
          <p:nvPr/>
        </p:nvSpPr>
        <p:spPr>
          <a:xfrm>
            <a:off x="435078" y="2201118"/>
            <a:ext cx="11375537" cy="460851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lvl="1"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rPr>
              <a:t>How we can decide what to use:</a:t>
            </a:r>
          </a:p>
          <a:p>
            <a:pPr lvl="1"/>
            <a:r>
              <a:rPr lang="en-US" sz="2000" b="0" dirty="0" smtClean="0"/>
              <a:t>Can </a:t>
            </a:r>
            <a:r>
              <a:rPr lang="en-US" sz="2000" b="0" dirty="0"/>
              <a:t>this transformation be reused several times in this map or can be reused in several maps</a:t>
            </a:r>
            <a:r>
              <a:rPr lang="en-US" sz="2000" b="0" dirty="0" smtClean="0"/>
              <a:t>? </a:t>
            </a:r>
          </a:p>
          <a:p>
            <a:pPr lvl="1"/>
            <a:r>
              <a:rPr lang="en-US" sz="2000" b="0" dirty="0" smtClean="0"/>
              <a:t>Will </a:t>
            </a:r>
            <a:r>
              <a:rPr lang="en-US" sz="2000" b="0" dirty="0"/>
              <a:t>this transformation cost me several hours of work</a:t>
            </a:r>
            <a:r>
              <a:rPr lang="en-US" sz="2000" b="0" dirty="0" smtClean="0"/>
              <a:t>?</a:t>
            </a:r>
          </a:p>
          <a:p>
            <a:pPr lvl="1"/>
            <a:r>
              <a:rPr lang="pt-PT" sz="2000" b="0" dirty="0" err="1" smtClean="0"/>
              <a:t>Will</a:t>
            </a:r>
            <a:r>
              <a:rPr lang="pt-PT" sz="2000" b="0" dirty="0" smtClean="0"/>
              <a:t> </a:t>
            </a:r>
            <a:r>
              <a:rPr lang="pt-PT" sz="2000" b="0" dirty="0" err="1"/>
              <a:t>this</a:t>
            </a:r>
            <a:r>
              <a:rPr lang="pt-PT" sz="2000" b="0" dirty="0"/>
              <a:t> </a:t>
            </a:r>
            <a:r>
              <a:rPr lang="pt-PT" sz="2000" b="0" dirty="0" err="1"/>
              <a:t>transformation</a:t>
            </a:r>
            <a:r>
              <a:rPr lang="pt-PT" sz="2000" b="0" dirty="0"/>
              <a:t> </a:t>
            </a:r>
            <a:r>
              <a:rPr lang="pt-PT" sz="2000" b="0" dirty="0" err="1"/>
              <a:t>be</a:t>
            </a:r>
            <a:r>
              <a:rPr lang="pt-PT" sz="2000" b="0" dirty="0"/>
              <a:t> </a:t>
            </a:r>
            <a:r>
              <a:rPr lang="pt-PT" sz="2000" b="0" dirty="0" err="1"/>
              <a:t>easier</a:t>
            </a:r>
            <a:r>
              <a:rPr lang="pt-PT" sz="2000" b="0" dirty="0"/>
              <a:t> to </a:t>
            </a:r>
            <a:r>
              <a:rPr lang="pt-PT" sz="2000" b="0" dirty="0" err="1"/>
              <a:t>read</a:t>
            </a:r>
            <a:r>
              <a:rPr lang="pt-PT" sz="2000" b="0" dirty="0"/>
              <a:t> </a:t>
            </a:r>
            <a:r>
              <a:rPr lang="pt-PT" sz="2000" b="0" dirty="0" err="1"/>
              <a:t>and</a:t>
            </a:r>
            <a:r>
              <a:rPr lang="pt-PT" sz="2000" b="0" dirty="0"/>
              <a:t> </a:t>
            </a:r>
            <a:r>
              <a:rPr lang="pt-PT" sz="2000" b="0" dirty="0" err="1"/>
              <a:t>maintain</a:t>
            </a:r>
            <a:r>
              <a:rPr lang="pt-PT" sz="2000" b="0" dirty="0" smtClean="0"/>
              <a:t>?</a:t>
            </a:r>
          </a:p>
          <a:p>
            <a:pPr lvl="1"/>
            <a:r>
              <a:rPr lang="en-US" sz="2000" b="0" dirty="0" smtClean="0"/>
              <a:t>Is </a:t>
            </a:r>
            <a:r>
              <a:rPr lang="en-US" sz="2000" b="0" dirty="0"/>
              <a:t>this approach which that will bring me more profits?</a:t>
            </a:r>
            <a:endParaRPr lang="pt-PT" sz="2000" b="0" dirty="0"/>
          </a:p>
          <a:p>
            <a:pPr marL="342900" lvl="1" indent="0">
              <a:buNone/>
            </a:pPr>
            <a:endParaRPr lang="en-US" sz="2000" b="0" dirty="0"/>
          </a:p>
        </p:txBody>
      </p:sp>
    </p:spTree>
    <p:extLst>
      <p:ext uri="{BB962C8B-B14F-4D97-AF65-F5344CB8AC3E}">
        <p14:creationId xmlns:p14="http://schemas.microsoft.com/office/powerpoint/2010/main" val="168904912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4: Built-in and </a:t>
            </a:r>
            <a:r>
              <a:rPr lang="en-AU" dirty="0"/>
              <a:t>Custom Functoids </a:t>
            </a:r>
            <a:r>
              <a:rPr lang="en-AU" dirty="0" err="1"/>
              <a:t>vs</a:t>
            </a:r>
            <a:r>
              <a:rPr lang="en-AU" dirty="0"/>
              <a:t> Scripting </a:t>
            </a:r>
            <a:r>
              <a:rPr lang="en-AU" dirty="0" err="1"/>
              <a:t>Functoid</a:t>
            </a:r>
            <a:endParaRPr lang="en-US" dirty="0"/>
          </a:p>
        </p:txBody>
      </p:sp>
      <p:sp>
        <p:nvSpPr>
          <p:cNvPr id="221" name="Text Placeholder 1"/>
          <p:cNvSpPr txBox="1">
            <a:spLocks/>
          </p:cNvSpPr>
          <p:nvPr/>
        </p:nvSpPr>
        <p:spPr>
          <a:xfrm>
            <a:off x="435078" y="2201118"/>
            <a:ext cx="11375537" cy="460851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lvl="1"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rPr>
              <a:t>Basic guidelines to decide </a:t>
            </a:r>
            <a:r>
              <a:rPr lang="en-AU" sz="2500" dirty="0">
                <a:solidFill>
                  <a:schemeClr val="tx1">
                    <a:lumMod val="75000"/>
                    <a:lumOff val="25000"/>
                    <a:alpha val="99000"/>
                  </a:schemeClr>
                </a:solidFill>
              </a:rPr>
              <a:t>what to </a:t>
            </a:r>
            <a:r>
              <a:rPr lang="en-AU" sz="2500" dirty="0" smtClean="0">
                <a:solidFill>
                  <a:schemeClr val="tx1">
                    <a:lumMod val="75000"/>
                    <a:lumOff val="25000"/>
                    <a:alpha val="99000"/>
                  </a:schemeClr>
                </a:solidFill>
              </a:rPr>
              <a:t>use:</a:t>
            </a:r>
          </a:p>
          <a:p>
            <a:pPr lvl="1"/>
            <a:r>
              <a:rPr lang="en-US" sz="2000" dirty="0" smtClean="0"/>
              <a:t>First guideline</a:t>
            </a:r>
            <a:r>
              <a:rPr lang="en-US" sz="2000" b="0" dirty="0" smtClean="0"/>
              <a:t>: </a:t>
            </a:r>
            <a:r>
              <a:rPr lang="en-US" sz="2000" b="0" dirty="0"/>
              <a:t>I prefer to use the built-in </a:t>
            </a:r>
            <a:r>
              <a:rPr lang="en-US" sz="2000" b="0" dirty="0" err="1"/>
              <a:t>functoids</a:t>
            </a:r>
            <a:r>
              <a:rPr lang="en-US" sz="2000" b="0" dirty="0"/>
              <a:t> whenever possible unless is not possible to accomplished or the </a:t>
            </a:r>
            <a:r>
              <a:rPr lang="en-US" sz="2000" b="0" dirty="0" err="1"/>
              <a:t>functoid</a:t>
            </a:r>
            <a:r>
              <a:rPr lang="en-US" sz="2000" b="0" dirty="0"/>
              <a:t> chain becomes too complex to unravel easily. </a:t>
            </a:r>
          </a:p>
          <a:p>
            <a:pPr lvl="1"/>
            <a:r>
              <a:rPr lang="en-US" sz="2000" dirty="0" smtClean="0"/>
              <a:t>Second guideline</a:t>
            </a:r>
            <a:r>
              <a:rPr lang="en-US" sz="2000" b="0" dirty="0" smtClean="0"/>
              <a:t>: </a:t>
            </a:r>
            <a:r>
              <a:rPr lang="en-US" sz="2000" b="0" dirty="0"/>
              <a:t>I turn to custom scripting </a:t>
            </a:r>
            <a:r>
              <a:rPr lang="en-US" sz="2000" b="0" dirty="0" err="1"/>
              <a:t>functoids</a:t>
            </a:r>
            <a:r>
              <a:rPr lang="en-US" sz="2000" b="0" dirty="0"/>
              <a:t>, XSLT or C#, only when I cannot solve my problem with the built-in </a:t>
            </a:r>
            <a:r>
              <a:rPr lang="en-US" sz="2000" b="0" dirty="0" err="1"/>
              <a:t>functoids</a:t>
            </a:r>
            <a:r>
              <a:rPr lang="en-US" sz="2000" b="0" dirty="0"/>
              <a:t> or is too complex to accomplish using built-in </a:t>
            </a:r>
            <a:r>
              <a:rPr lang="en-US" sz="2000" b="0" dirty="0" err="1" smtClean="0"/>
              <a:t>functoids</a:t>
            </a:r>
            <a:r>
              <a:rPr lang="en-US" sz="2000" b="0" dirty="0" smtClean="0"/>
              <a:t>.</a:t>
            </a:r>
          </a:p>
          <a:p>
            <a:pPr lvl="1"/>
            <a:r>
              <a:rPr lang="en-US" sz="2000" smtClean="0"/>
              <a:t>Third guideline</a:t>
            </a:r>
            <a:r>
              <a:rPr lang="en-US" sz="2000" b="0" smtClean="0"/>
              <a:t>: </a:t>
            </a:r>
            <a:r>
              <a:rPr lang="en-US" sz="2000" b="0" dirty="0"/>
              <a:t>If is a repeated transformation rule that you can use in several maps you then </a:t>
            </a:r>
            <a:r>
              <a:rPr lang="en-US" sz="2000" b="0" dirty="0" smtClean="0"/>
              <a:t>you should use or create </a:t>
            </a:r>
            <a:r>
              <a:rPr lang="en-US" sz="2000" b="0" dirty="0"/>
              <a:t>a custom </a:t>
            </a:r>
            <a:r>
              <a:rPr lang="en-US" sz="2000" b="0" dirty="0" err="1"/>
              <a:t>functoid</a:t>
            </a:r>
            <a:r>
              <a:rPr lang="en-US" sz="2000" b="0" dirty="0"/>
              <a:t> to solve this problem. </a:t>
            </a:r>
          </a:p>
          <a:p>
            <a:pPr marL="342900" lvl="1" indent="0">
              <a:buNone/>
            </a:pPr>
            <a:endParaRPr lang="en-US" sz="2000" b="0" dirty="0"/>
          </a:p>
        </p:txBody>
      </p:sp>
    </p:spTree>
    <p:extLst>
      <p:ext uri="{BB962C8B-B14F-4D97-AF65-F5344CB8AC3E}">
        <p14:creationId xmlns:p14="http://schemas.microsoft.com/office/powerpoint/2010/main" val="209371801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769070"/>
            <a:ext cx="6503239" cy="5328592"/>
          </a:xfrm>
        </p:spPr>
        <p:txBody>
          <a:bodyPr vert="horz" wrap="square" lIns="0" tIns="0" rIns="0" bIns="0" rtlCol="0">
            <a:normAutofit fontScale="92500" lnSpcReduction="10000"/>
          </a:bodyPr>
          <a:lstStyle/>
          <a:p>
            <a:pPr marL="345327" lvl="1"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rPr>
              <a:t>Pros:</a:t>
            </a:r>
            <a:endParaRPr lang="en-AU" sz="2500" dirty="0">
              <a:solidFill>
                <a:schemeClr val="tx1">
                  <a:lumMod val="75000"/>
                  <a:lumOff val="25000"/>
                  <a:alpha val="99000"/>
                </a:schemeClr>
              </a:solidFill>
            </a:endParaRPr>
          </a:p>
          <a:p>
            <a:pPr lvl="1"/>
            <a:r>
              <a:rPr lang="en-US" sz="2000" b="0" dirty="0"/>
              <a:t>Direct XSLT is more powerful, fewer limitations than the BizTalk Mapper</a:t>
            </a:r>
          </a:p>
          <a:p>
            <a:pPr lvl="1"/>
            <a:r>
              <a:rPr lang="en-US" sz="2000" b="0" dirty="0"/>
              <a:t>Improved </a:t>
            </a:r>
            <a:r>
              <a:rPr lang="en-US" sz="2000" b="0" dirty="0" smtClean="0"/>
              <a:t>performance</a:t>
            </a:r>
            <a:endParaRPr lang="en-US" sz="2000" b="0" dirty="0"/>
          </a:p>
          <a:p>
            <a:pPr lvl="1"/>
            <a:r>
              <a:rPr lang="en-US" sz="2000" b="0" dirty="0"/>
              <a:t>XSLT file can be developed separately and hosted in a BizTalk </a:t>
            </a:r>
            <a:r>
              <a:rPr lang="en-US" sz="2000" b="0" dirty="0" smtClean="0"/>
              <a:t>map</a:t>
            </a:r>
          </a:p>
          <a:p>
            <a:pPr marL="345327"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latin typeface="+mn-lt"/>
              </a:rPr>
              <a:t>Cons:</a:t>
            </a:r>
            <a:endParaRPr lang="en-AU" sz="2500" dirty="0">
              <a:solidFill>
                <a:schemeClr val="tx1">
                  <a:lumMod val="75000"/>
                  <a:lumOff val="25000"/>
                  <a:alpha val="99000"/>
                </a:schemeClr>
              </a:solidFill>
              <a:latin typeface="+mn-lt"/>
            </a:endParaRPr>
          </a:p>
          <a:p>
            <a:pPr lvl="1"/>
            <a:r>
              <a:rPr lang="en-US" sz="2000" b="0" dirty="0"/>
              <a:t>Not quite as </a:t>
            </a:r>
            <a:r>
              <a:rPr lang="en-US" sz="2000" b="0" dirty="0" smtClean="0"/>
              <a:t>intuitive</a:t>
            </a:r>
          </a:p>
          <a:p>
            <a:pPr lvl="2"/>
            <a:r>
              <a:rPr lang="en-US" sz="1800" b="0" dirty="0"/>
              <a:t>Functoids are more easy to read (visually on the map grid</a:t>
            </a:r>
            <a:r>
              <a:rPr lang="en-US" sz="1800" b="0" dirty="0" smtClean="0"/>
              <a:t>)</a:t>
            </a:r>
            <a:endParaRPr lang="en-US" sz="1600" b="0" dirty="0"/>
          </a:p>
          <a:p>
            <a:pPr lvl="1"/>
            <a:r>
              <a:rPr lang="en-US" sz="2000" b="0" dirty="0"/>
              <a:t>Requires “geeky” coding skills</a:t>
            </a:r>
          </a:p>
          <a:p>
            <a:pPr lvl="1"/>
            <a:r>
              <a:rPr lang="en-US" sz="2000" b="0" dirty="0"/>
              <a:t>Loss of visual map representation</a:t>
            </a:r>
          </a:p>
          <a:p>
            <a:pPr lvl="1"/>
            <a:endParaRPr lang="en-US" sz="2000" b="0" dirty="0" smtClean="0"/>
          </a:p>
        </p:txBody>
      </p:sp>
      <p:sp>
        <p:nvSpPr>
          <p:cNvPr id="3" name="Title 2"/>
          <p:cNvSpPr>
            <a:spLocks noGrp="1"/>
          </p:cNvSpPr>
          <p:nvPr>
            <p:ph type="title"/>
          </p:nvPr>
        </p:nvSpPr>
        <p:spPr/>
        <p:txBody>
          <a:bodyPr/>
          <a:lstStyle/>
          <a:p>
            <a:r>
              <a:rPr lang="en-US" dirty="0"/>
              <a:t>Best Practices </a:t>
            </a:r>
            <a:r>
              <a:rPr lang="en-US" dirty="0" smtClean="0"/>
              <a:t>5: External </a:t>
            </a:r>
            <a:r>
              <a:rPr lang="en-AU" dirty="0" smtClean="0"/>
              <a:t>Custom </a:t>
            </a:r>
            <a:r>
              <a:rPr lang="en-AU" dirty="0"/>
              <a:t>XSLT </a:t>
            </a:r>
            <a:r>
              <a:rPr lang="en-AU" dirty="0" err="1" smtClean="0"/>
              <a:t>vs</a:t>
            </a:r>
            <a:r>
              <a:rPr lang="en-AU" dirty="0" smtClean="0"/>
              <a:t> BizTalk Mapper</a:t>
            </a:r>
            <a:endParaRPr lang="en-US" dirty="0"/>
          </a:p>
        </p:txBody>
      </p:sp>
      <p:pic>
        <p:nvPicPr>
          <p:cNvPr id="4" name="Picture 3"/>
          <p:cNvPicPr>
            <a:picLocks noChangeAspect="1"/>
          </p:cNvPicPr>
          <p:nvPr/>
        </p:nvPicPr>
        <p:blipFill>
          <a:blip r:embed="rId3"/>
          <a:stretch>
            <a:fillRect/>
          </a:stretch>
        </p:blipFill>
        <p:spPr>
          <a:xfrm>
            <a:off x="7071770" y="2489150"/>
            <a:ext cx="5215622" cy="3810769"/>
          </a:xfrm>
          <a:prstGeom prst="rect">
            <a:avLst/>
          </a:prstGeom>
        </p:spPr>
      </p:pic>
    </p:spTree>
    <p:extLst>
      <p:ext uri="{BB962C8B-B14F-4D97-AF65-F5344CB8AC3E}">
        <p14:creationId xmlns:p14="http://schemas.microsoft.com/office/powerpoint/2010/main" val="234042253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a:bodyPr>
          <a:lstStyle/>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Inspecting the XSLT generated by the compiler provides insight into how the map functions</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Also provides another debugging option</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In Solution Explorer, right-click *.</a:t>
            </a:r>
            <a:r>
              <a:rPr lang="en-US" sz="2500" b="0" dirty="0" err="1">
                <a:solidFill>
                  <a:schemeClr val="tx1">
                    <a:lumMod val="75000"/>
                    <a:lumOff val="25000"/>
                    <a:alpha val="99000"/>
                  </a:schemeClr>
                </a:solidFill>
              </a:rPr>
              <a:t>btm</a:t>
            </a:r>
            <a:r>
              <a:rPr lang="en-US" sz="2500" b="0" dirty="0">
                <a:solidFill>
                  <a:schemeClr val="tx1">
                    <a:lumMod val="75000"/>
                    <a:lumOff val="25000"/>
                    <a:alpha val="99000"/>
                  </a:schemeClr>
                </a:solidFill>
              </a:rPr>
              <a:t> file and select “Validate Map”</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Link to generated XSLT shown in Output window</a:t>
            </a:r>
          </a:p>
          <a:p>
            <a:pPr lvl="1"/>
            <a:endParaRPr lang="en-US" sz="2000" b="0" dirty="0" smtClean="0"/>
          </a:p>
        </p:txBody>
      </p:sp>
      <p:sp>
        <p:nvSpPr>
          <p:cNvPr id="3" name="Title 2"/>
          <p:cNvSpPr>
            <a:spLocks noGrp="1"/>
          </p:cNvSpPr>
          <p:nvPr>
            <p:ph type="title"/>
          </p:nvPr>
        </p:nvSpPr>
        <p:spPr/>
        <p:txBody>
          <a:bodyPr/>
          <a:lstStyle/>
          <a:p>
            <a:r>
              <a:rPr lang="en-US" dirty="0"/>
              <a:t>Best Practices </a:t>
            </a:r>
            <a:r>
              <a:rPr lang="en-US" dirty="0" smtClean="0"/>
              <a:t>6: </a:t>
            </a:r>
            <a:r>
              <a:rPr lang="en-AU" dirty="0"/>
              <a:t>Reviewing the XSLT</a:t>
            </a:r>
            <a:endParaRPr lang="en-US" dirty="0"/>
          </a:p>
        </p:txBody>
      </p:sp>
    </p:spTree>
    <p:extLst>
      <p:ext uri="{BB962C8B-B14F-4D97-AF65-F5344CB8AC3E}">
        <p14:creationId xmlns:p14="http://schemas.microsoft.com/office/powerpoint/2010/main" val="338521902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New Mapper in BizTalk Server 2010</a:t>
            </a:r>
          </a:p>
        </p:txBody>
      </p:sp>
      <p:sp>
        <p:nvSpPr>
          <p:cNvPr id="4" name="Rectangle 3"/>
          <p:cNvSpPr/>
          <p:nvPr/>
        </p:nvSpPr>
        <p:spPr bwMode="auto">
          <a:xfrm>
            <a:off x="745629" y="1765649"/>
            <a:ext cx="4927948" cy="22356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Better UI for complex or  large transformations</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Reduce background “noise” using highlight propagation</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Auto-scrolling and sibling coalescing help locate nodes</a:t>
            </a:r>
          </a:p>
        </p:txBody>
      </p:sp>
      <p:pic>
        <p:nvPicPr>
          <p:cNvPr id="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3855" y="1769070"/>
            <a:ext cx="5877200" cy="4876800"/>
          </a:xfrm>
          <a:prstGeom prst="rect">
            <a:avLst/>
          </a:prstGeom>
          <a:noFill/>
          <a:ln>
            <a:noFill/>
          </a:ln>
          <a:effectLst>
            <a:outerShdw blurRad="50800" dist="38100" dir="13500000" algn="br" rotWithShape="0">
              <a:prstClr val="black">
                <a:alpha val="40000"/>
              </a:prstClr>
            </a:outerShdw>
          </a:effectLst>
          <a:extLst/>
        </p:spPr>
      </p:pic>
      <p:sp>
        <p:nvSpPr>
          <p:cNvPr id="7" name="Rectangle 6"/>
          <p:cNvSpPr/>
          <p:nvPr/>
        </p:nvSpPr>
        <p:spPr bwMode="auto">
          <a:xfrm>
            <a:off x="745629" y="4145334"/>
            <a:ext cx="4927948" cy="25005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Enhanced functionality</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Support for search</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Improved productivity with cut/copy/paste/move/ undo</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Predictive match</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Improved support for documenting map and readability</a:t>
            </a:r>
          </a:p>
        </p:txBody>
      </p:sp>
    </p:spTree>
    <p:extLst>
      <p:ext uri="{BB962C8B-B14F-4D97-AF65-F5344CB8AC3E}">
        <p14:creationId xmlns:p14="http://schemas.microsoft.com/office/powerpoint/2010/main" val="204339398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BizTalk </a:t>
            </a:r>
            <a:r>
              <a:rPr lang="en-US" dirty="0"/>
              <a:t>Server </a:t>
            </a:r>
            <a:r>
              <a:rPr lang="en-US" dirty="0" smtClean="0"/>
              <a:t>2013 Improvements</a:t>
            </a:r>
            <a:endParaRPr lang="en-US" dirty="0"/>
          </a:p>
        </p:txBody>
      </p:sp>
      <p:sp>
        <p:nvSpPr>
          <p:cNvPr id="7" name="Rectangle 6"/>
          <p:cNvSpPr/>
          <p:nvPr/>
        </p:nvSpPr>
        <p:spPr bwMode="auto">
          <a:xfrm>
            <a:off x="673621" y="1481038"/>
            <a:ext cx="10513168" cy="4680520"/>
          </a:xfrm>
          <a:prstGeom prst="rect">
            <a:avLst/>
          </a:prstGeom>
        </p:spPr>
        <p:txBody>
          <a:bodyPr vert="horz" wrap="square" lIns="0" tIns="0" rIns="0" bIns="0" rtlCol="0">
            <a:normAutofit fontScale="92500" lnSpcReduction="10000"/>
          </a:bodyPr>
          <a:lstStyle/>
          <a:p>
            <a:pPr defTabSz="685864">
              <a:lnSpc>
                <a:spcPct val="150000"/>
              </a:lnSpc>
              <a:spcBef>
                <a:spcPct val="20000"/>
              </a:spcBef>
              <a:buClr>
                <a:srgbClr val="0072C6"/>
              </a:buClr>
              <a:buSzPct val="90000"/>
            </a:pPr>
            <a:r>
              <a:rPr lang="en-US" sz="2500" b="1" dirty="0">
                <a:solidFill>
                  <a:schemeClr val="tx1">
                    <a:lumMod val="75000"/>
                    <a:lumOff val="25000"/>
                    <a:alpha val="99000"/>
                  </a:schemeClr>
                </a:solidFill>
              </a:rPr>
              <a:t>Performance enhancements</a:t>
            </a:r>
          </a:p>
          <a:p>
            <a:pPr marL="345327" indent="-345327" defTabSz="685864">
              <a:lnSpc>
                <a:spcPct val="150000"/>
              </a:lnSpc>
              <a:spcBef>
                <a:spcPct val="20000"/>
              </a:spcBef>
              <a:buClr>
                <a:srgbClr val="0072C6"/>
              </a:buClr>
              <a:buSzPct val="90000"/>
              <a:buFont typeface="Wingdings" panose="05000000000000000000" pitchFamily="2" charset="2"/>
              <a:buChar char="§"/>
            </a:pPr>
            <a:r>
              <a:rPr lang="en-US" sz="2500" b="1" dirty="0">
                <a:solidFill>
                  <a:schemeClr val="tx1">
                    <a:lumMod val="75000"/>
                    <a:lumOff val="25000"/>
                    <a:alpha val="99000"/>
                  </a:schemeClr>
                </a:solidFill>
              </a:rPr>
              <a:t>The Mapper uses the </a:t>
            </a:r>
            <a:r>
              <a:rPr lang="en-US" sz="2500" b="1" dirty="0" err="1">
                <a:solidFill>
                  <a:schemeClr val="tx1">
                    <a:lumMod val="75000"/>
                    <a:lumOff val="25000"/>
                    <a:alpha val="99000"/>
                  </a:schemeClr>
                </a:solidFill>
              </a:rPr>
              <a:t>XSLCompiledTransform</a:t>
            </a:r>
            <a:r>
              <a:rPr lang="en-US" sz="2500" b="1" dirty="0">
                <a:solidFill>
                  <a:schemeClr val="tx1">
                    <a:lumMod val="75000"/>
                    <a:lumOff val="25000"/>
                    <a:alpha val="99000"/>
                  </a:schemeClr>
                </a:solidFill>
              </a:rPr>
              <a:t> class</a:t>
            </a:r>
            <a:r>
              <a:rPr lang="en-US" sz="2500" dirty="0">
                <a:solidFill>
                  <a:schemeClr val="tx1">
                    <a:lumMod val="75000"/>
                    <a:lumOff val="25000"/>
                    <a:alpha val="99000"/>
                  </a:schemeClr>
                </a:solidFill>
              </a:rPr>
              <a:t>. Previous BizTalk Server versions used the </a:t>
            </a:r>
            <a:r>
              <a:rPr lang="en-US" sz="2500" dirty="0" err="1">
                <a:solidFill>
                  <a:schemeClr val="tx1">
                    <a:lumMod val="75000"/>
                    <a:lumOff val="25000"/>
                    <a:alpha val="99000"/>
                  </a:schemeClr>
                </a:solidFill>
              </a:rPr>
              <a:t>XslTransform</a:t>
            </a:r>
            <a:r>
              <a:rPr lang="en-US" sz="2500" dirty="0">
                <a:solidFill>
                  <a:schemeClr val="tx1">
                    <a:lumMod val="75000"/>
                    <a:lumOff val="25000"/>
                    <a:alpha val="99000"/>
                  </a:schemeClr>
                </a:solidFill>
              </a:rPr>
              <a:t> class, which is obsolete. The </a:t>
            </a:r>
            <a:r>
              <a:rPr lang="en-US" sz="2500" dirty="0" err="1">
                <a:solidFill>
                  <a:schemeClr val="tx1">
                    <a:lumMod val="75000"/>
                    <a:lumOff val="25000"/>
                    <a:alpha val="99000"/>
                  </a:schemeClr>
                </a:solidFill>
              </a:rPr>
              <a:t>XSLCompiledTransform</a:t>
            </a:r>
            <a:r>
              <a:rPr lang="en-US" sz="2500" dirty="0">
                <a:solidFill>
                  <a:schemeClr val="tx1">
                    <a:lumMod val="75000"/>
                    <a:lumOff val="25000"/>
                    <a:alpha val="99000"/>
                  </a:schemeClr>
                </a:solidFill>
              </a:rPr>
              <a:t> class provides performance enhancements, including:</a:t>
            </a:r>
          </a:p>
          <a:p>
            <a:pPr marL="811698" lvl="2" indent="-345327" defTabSz="685864">
              <a:lnSpc>
                <a:spcPct val="150000"/>
              </a:lnSpc>
              <a:spcBef>
                <a:spcPct val="20000"/>
              </a:spcBef>
              <a:buClr>
                <a:srgbClr val="0072C6"/>
              </a:buClr>
              <a:buSzPct val="90000"/>
              <a:buFont typeface="Wingdings" panose="05000000000000000000" pitchFamily="2" charset="2"/>
              <a:buChar char="§"/>
            </a:pPr>
            <a:r>
              <a:rPr lang="en-US" sz="2500" dirty="0">
                <a:solidFill>
                  <a:schemeClr val="tx1">
                    <a:lumMod val="75000"/>
                    <a:lumOff val="25000"/>
                    <a:alpha val="99000"/>
                  </a:schemeClr>
                </a:solidFill>
              </a:rPr>
              <a:t>Once the Load method completes successfully, the Transform method can be called simultaneously from multiple threads.</a:t>
            </a:r>
          </a:p>
          <a:p>
            <a:pPr marL="811698" lvl="2" indent="-345327" defTabSz="685864">
              <a:lnSpc>
                <a:spcPct val="150000"/>
              </a:lnSpc>
              <a:spcBef>
                <a:spcPct val="20000"/>
              </a:spcBef>
              <a:buClr>
                <a:srgbClr val="0072C6"/>
              </a:buClr>
              <a:buSzPct val="90000"/>
              <a:buFont typeface="Wingdings" panose="05000000000000000000" pitchFamily="2" charset="2"/>
              <a:buChar char="§"/>
            </a:pPr>
            <a:r>
              <a:rPr lang="en-US" sz="2500" dirty="0">
                <a:solidFill>
                  <a:schemeClr val="tx1">
                    <a:lumMod val="75000"/>
                    <a:lumOff val="25000"/>
                    <a:alpha val="99000"/>
                  </a:schemeClr>
                </a:solidFill>
              </a:rPr>
              <a:t>The new XSLT processor compiles the XSLT style sheet to a common intermediate format. Once the style sheet is compiled, it can be cached and reused.</a:t>
            </a:r>
          </a:p>
        </p:txBody>
      </p:sp>
    </p:spTree>
    <p:extLst>
      <p:ext uri="{BB962C8B-B14F-4D97-AF65-F5344CB8AC3E}">
        <p14:creationId xmlns:p14="http://schemas.microsoft.com/office/powerpoint/2010/main" val="261498103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 you recognize this?</a:t>
            </a:r>
            <a:endParaRPr lang="en-US" dirty="0"/>
          </a:p>
        </p:txBody>
      </p:sp>
      <p:pic>
        <p:nvPicPr>
          <p:cNvPr id="5" name="Picture 3"/>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4240145" y="1414675"/>
            <a:ext cx="7810740" cy="510692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89" y="3425254"/>
            <a:ext cx="3580414" cy="644474"/>
          </a:xfrm>
          <a:prstGeom prst="rect">
            <a:avLst/>
          </a:prstGeom>
        </p:spPr>
      </p:pic>
      <p:sp>
        <p:nvSpPr>
          <p:cNvPr id="4" name="Rectangle 3"/>
          <p:cNvSpPr/>
          <p:nvPr/>
        </p:nvSpPr>
        <p:spPr bwMode="auto">
          <a:xfrm>
            <a:off x="274640" y="1193006"/>
            <a:ext cx="12050387" cy="554461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5"/>
          <a:stretch>
            <a:fillRect/>
          </a:stretch>
        </p:blipFill>
        <p:spPr>
          <a:xfrm>
            <a:off x="1466034" y="1634635"/>
            <a:ext cx="9504407" cy="4670939"/>
          </a:xfrm>
          <a:prstGeom prst="rect">
            <a:avLst/>
          </a:prstGeom>
        </p:spPr>
      </p:pic>
    </p:spTree>
    <p:extLst>
      <p:ext uri="{BB962C8B-B14F-4D97-AF65-F5344CB8AC3E}">
        <p14:creationId xmlns:p14="http://schemas.microsoft.com/office/powerpoint/2010/main" val="3527805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500"/>
                                        <p:tgtEl>
                                          <p:spTgt spid="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Common mapper problems and solutions</a:t>
            </a:r>
          </a:p>
        </p:txBody>
      </p:sp>
      <p:sp>
        <p:nvSpPr>
          <p:cNvPr id="5" name="Subtitle 6"/>
          <p:cNvSpPr txBox="1">
            <a:spLocks/>
          </p:cNvSpPr>
          <p:nvPr/>
        </p:nvSpPr>
        <p:spPr>
          <a:xfrm>
            <a:off x="385589" y="4361358"/>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prstClr val="white"/>
                </a:solidFill>
              </a:rPr>
              <a:t>Some </a:t>
            </a:r>
            <a:r>
              <a:rPr lang="en-US" sz="2400" dirty="0">
                <a:solidFill>
                  <a:prstClr val="white"/>
                </a:solidFill>
              </a:rPr>
              <a:t>of the best ways to address some of your needs within the context of message transformation</a:t>
            </a:r>
            <a:endParaRPr lang="en-US" sz="2400" dirty="0"/>
          </a:p>
        </p:txBody>
      </p:sp>
    </p:spTree>
    <p:extLst>
      <p:ext uri="{BB962C8B-B14F-4D97-AF65-F5344CB8AC3E}">
        <p14:creationId xmlns:p14="http://schemas.microsoft.com/office/powerpoint/2010/main" val="113945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6229317"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smtClean="0">
                <a:gradFill>
                  <a:gsLst>
                    <a:gs pos="0">
                      <a:srgbClr val="FFFFFF"/>
                    </a:gs>
                    <a:gs pos="100000">
                      <a:srgbClr val="FFFFFF"/>
                    </a:gs>
                  </a:gsLst>
                  <a:lin ang="5400000" scaled="0"/>
                </a:gradFill>
                <a:latin typeface="Segoe UI Light" pitchFamily="34" charset="0"/>
              </a:rPr>
              <a:t>Functoids</a:t>
            </a:r>
            <a:endParaRPr lang="nl-NL" sz="3264" kern="0" spc="-136" dirty="0">
              <a:gradFill>
                <a:gsLst>
                  <a:gs pos="0">
                    <a:srgbClr val="FFFFFF"/>
                  </a:gs>
                  <a:gs pos="100000">
                    <a:srgbClr val="FFFFFF"/>
                  </a:gs>
                </a:gsLst>
                <a:lin ang="5400000" scaled="0"/>
              </a:gradFill>
              <a:latin typeface="Segoe UI Light" pitchFamily="34" charset="0"/>
            </a:endParaRPr>
          </a:p>
        </p:txBody>
      </p:sp>
      <p:sp>
        <p:nvSpPr>
          <p:cNvPr id="15" name="Rectangle 14"/>
          <p:cNvSpPr/>
          <p:nvPr/>
        </p:nvSpPr>
        <p:spPr bwMode="auto">
          <a:xfrm>
            <a:off x="6778558"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16" name="Straight Connector 15"/>
          <p:cNvCxnSpPr/>
          <p:nvPr/>
        </p:nvCxnSpPr>
        <p:spPr>
          <a:xfrm flipH="1">
            <a:off x="6462492"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6462493"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0465882"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264" dirty="0" smtClean="0">
                <a:solidFill>
                  <a:srgbClr val="0072C6"/>
                </a:solidFill>
              </a:rPr>
              <a:t>Labs for tomorrow</a:t>
            </a:r>
            <a:endParaRPr lang="en-US" sz="3264" dirty="0">
              <a:solidFill>
                <a:srgbClr val="0072C6"/>
              </a:solidFill>
            </a:endParaRP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2448" b="1" dirty="0">
                <a:solidFill>
                  <a:prstClr val="white"/>
                </a:solidFill>
              </a:rPr>
              <a:t>BizTalk Mapper Patterns </a:t>
            </a:r>
            <a:r>
              <a:rPr lang="en-US" sz="2448" dirty="0">
                <a:solidFill>
                  <a:prstClr val="white"/>
                </a:solidFill>
              </a:rPr>
              <a:t>specifying best practices and some of the best ways to address some of your needs within the context of message transformation</a:t>
            </a:r>
            <a:r>
              <a:rPr lang="en-US" sz="2448" dirty="0" smtClean="0">
                <a:solidFill>
                  <a:prstClr val="white"/>
                </a:solidFill>
              </a:rPr>
              <a:t>.</a:t>
            </a:r>
            <a:endParaRPr lang="en-US" sz="2448" dirty="0">
              <a:solidFill>
                <a:prstClr val="white"/>
              </a:solidFill>
            </a:endParaRPr>
          </a:p>
        </p:txBody>
      </p:sp>
      <p:sp>
        <p:nvSpPr>
          <p:cNvPr id="20" name="Rectangle 19"/>
          <p:cNvSpPr/>
          <p:nvPr/>
        </p:nvSpPr>
        <p:spPr bwMode="auto">
          <a:xfrm>
            <a:off x="9177466"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smtClean="0">
                <a:gradFill>
                  <a:gsLst>
                    <a:gs pos="0">
                      <a:srgbClr val="FFFFFF"/>
                    </a:gs>
                    <a:gs pos="100000">
                      <a:srgbClr val="FFFFFF"/>
                    </a:gs>
                  </a:gsLst>
                  <a:lin ang="5400000" scaled="0"/>
                </a:gradFill>
                <a:latin typeface="Segoe UI Light" pitchFamily="34" charset="0"/>
              </a:rPr>
              <a:t>Inspect</a:t>
            </a:r>
            <a:endParaRPr lang="nl-NL" sz="3264" kern="0" spc="-136" dirty="0">
              <a:gradFill>
                <a:gsLst>
                  <a:gs pos="0">
                    <a:srgbClr val="FFFFFF"/>
                  </a:gs>
                  <a:gs pos="100000">
                    <a:srgbClr val="FFFFFF"/>
                  </a:gs>
                </a:gsLst>
                <a:lin ang="5400000" scaled="0"/>
              </a:gradFill>
              <a:latin typeface="Segoe UI Light" pitchFamily="34" charset="0"/>
            </a:endParaRPr>
          </a:p>
        </p:txBody>
      </p:sp>
      <p:sp>
        <p:nvSpPr>
          <p:cNvPr id="24" name="Rectangle 23"/>
          <p:cNvSpPr/>
          <p:nvPr/>
        </p:nvSpPr>
        <p:spPr bwMode="auto">
          <a:xfrm>
            <a:off x="9726707"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25" name="Straight Connector 24"/>
          <p:cNvCxnSpPr/>
          <p:nvPr/>
        </p:nvCxnSpPr>
        <p:spPr>
          <a:xfrm flipH="1">
            <a:off x="9410641"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9410642"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3281168"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smtClean="0">
                <a:gradFill>
                  <a:gsLst>
                    <a:gs pos="0">
                      <a:srgbClr val="FFFFFF"/>
                    </a:gs>
                    <a:gs pos="100000">
                      <a:srgbClr val="FFFFFF"/>
                    </a:gs>
                  </a:gsLst>
                  <a:lin ang="5400000" scaled="0"/>
                </a:gradFill>
                <a:latin typeface="Segoe UI Light" pitchFamily="34" charset="0"/>
              </a:rPr>
              <a:t>Custom XSLT</a:t>
            </a:r>
            <a:endParaRPr lang="nl-NL" sz="3264" kern="0" spc="-136" dirty="0">
              <a:gradFill>
                <a:gsLst>
                  <a:gs pos="0">
                    <a:srgbClr val="FFFFFF"/>
                  </a:gs>
                  <a:gs pos="100000">
                    <a:srgbClr val="FFFFFF"/>
                  </a:gs>
                </a:gsLst>
                <a:lin ang="5400000" scaled="0"/>
              </a:gradFill>
              <a:latin typeface="Segoe UI Light" pitchFamily="34" charset="0"/>
            </a:endParaRPr>
          </a:p>
        </p:txBody>
      </p:sp>
      <p:sp>
        <p:nvSpPr>
          <p:cNvPr id="28" name="Rectangle 27"/>
          <p:cNvSpPr/>
          <p:nvPr/>
        </p:nvSpPr>
        <p:spPr bwMode="auto">
          <a:xfrm>
            <a:off x="3830409"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29" name="Straight Connector 28"/>
          <p:cNvCxnSpPr/>
          <p:nvPr/>
        </p:nvCxnSpPr>
        <p:spPr>
          <a:xfrm flipH="1">
            <a:off x="3514343"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514344"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03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pt-PT" dirty="0"/>
          </a:p>
        </p:txBody>
      </p:sp>
      <p:sp>
        <p:nvSpPr>
          <p:cNvPr id="3"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p:txBody>
      </p:sp>
    </p:spTree>
    <p:extLst>
      <p:ext uri="{BB962C8B-B14F-4D97-AF65-F5344CB8AC3E}">
        <p14:creationId xmlns:p14="http://schemas.microsoft.com/office/powerpoint/2010/main" val="276982991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30444" y="1445106"/>
            <a:ext cx="7201589" cy="2684240"/>
            <a:chOff x="507868" y="2417159"/>
            <a:chExt cx="11173090" cy="1958897"/>
          </a:xfrm>
        </p:grpSpPr>
        <p:sp>
          <p:nvSpPr>
            <p:cNvPr id="5" name="Rectangle 4"/>
            <p:cNvSpPr/>
            <p:nvPr/>
          </p:nvSpPr>
          <p:spPr bwMode="auto">
            <a:xfrm>
              <a:off x="507868" y="2417159"/>
              <a:ext cx="11173090" cy="1958897"/>
            </a:xfrm>
            <a:prstGeom prst="rect">
              <a:avLst/>
            </a:prstGeom>
            <a:solidFill>
              <a:schemeClr val="accent6">
                <a:lumMod val="75000"/>
              </a:schemeClr>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3"/>
                </a:buBlip>
              </a:pPr>
              <a:endParaRPr lang="en-US" sz="2400" dirty="0">
                <a:gradFill>
                  <a:gsLst>
                    <a:gs pos="0">
                      <a:srgbClr val="FFFFFF"/>
                    </a:gs>
                    <a:gs pos="100000">
                      <a:srgbClr val="FFFFFF"/>
                    </a:gs>
                  </a:gsLst>
                  <a:lin ang="5400000" scaled="0"/>
                </a:gradFill>
              </a:endParaRPr>
            </a:p>
          </p:txBody>
        </p:sp>
        <p:sp>
          <p:nvSpPr>
            <p:cNvPr id="6" name="Rectangle 5"/>
            <p:cNvSpPr/>
            <p:nvPr/>
          </p:nvSpPr>
          <p:spPr>
            <a:xfrm>
              <a:off x="587868" y="2608236"/>
              <a:ext cx="11013088" cy="1416619"/>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lvl="1" indent="-403225" defTabSz="914400">
                <a:lnSpc>
                  <a:spcPct val="90000"/>
                </a:lnSpc>
                <a:spcBef>
                  <a:spcPct val="20000"/>
                </a:spcBef>
                <a:buSzPct val="105000"/>
                <a:buFontTx/>
                <a:buBlip>
                  <a:blip r:embed="rId4"/>
                </a:buBlip>
              </a:pPr>
              <a:r>
                <a:rPr lang="en-US" sz="2400" dirty="0" smtClean="0">
                  <a:solidFill>
                    <a:srgbClr val="FFFFFF">
                      <a:alpha val="99000"/>
                    </a:srgbClr>
                  </a:solidFill>
                </a:rPr>
                <a:t>sandro.pereira@devscope.net</a:t>
              </a:r>
            </a:p>
            <a:p>
              <a:pPr marL="860425" lvl="1" indent="-403225" defTabSz="914400">
                <a:lnSpc>
                  <a:spcPct val="90000"/>
                </a:lnSpc>
                <a:spcBef>
                  <a:spcPct val="20000"/>
                </a:spcBef>
                <a:buSzPct val="105000"/>
                <a:buBlip>
                  <a:blip r:embed="rId4"/>
                </a:buBlip>
              </a:pPr>
              <a:r>
                <a:rPr lang="en-US" sz="2400" dirty="0">
                  <a:solidFill>
                    <a:srgbClr val="FFFFFF">
                      <a:alpha val="99000"/>
                    </a:srgbClr>
                  </a:solidFill>
                </a:rPr>
                <a:t>http://pt.linkedin.com/in/sandropereira</a:t>
              </a:r>
            </a:p>
            <a:p>
              <a:pPr marL="860425" lvl="1" indent="-403225" defTabSz="914400">
                <a:lnSpc>
                  <a:spcPct val="90000"/>
                </a:lnSpc>
                <a:spcBef>
                  <a:spcPct val="20000"/>
                </a:spcBef>
                <a:buSzPct val="105000"/>
                <a:buFontTx/>
                <a:buBlip>
                  <a:blip r:embed="rId4"/>
                </a:buBlip>
              </a:pPr>
              <a:r>
                <a:rPr lang="en-US" sz="2400" dirty="0" smtClean="0">
                  <a:solidFill>
                    <a:srgbClr val="FFFFFF">
                      <a:alpha val="99000"/>
                    </a:srgbClr>
                  </a:solidFill>
                </a:rPr>
                <a:t>@</a:t>
              </a:r>
              <a:r>
                <a:rPr lang="en-US" sz="2400" dirty="0">
                  <a:solidFill>
                    <a:srgbClr val="FFFFFF">
                      <a:alpha val="99000"/>
                    </a:srgbClr>
                  </a:solidFill>
                </a:rPr>
                <a:t>sandro_asp </a:t>
              </a:r>
              <a:endParaRPr lang="en-US" sz="2400" dirty="0" smtClean="0">
                <a:solidFill>
                  <a:srgbClr val="FFFFFF">
                    <a:alpha val="99000"/>
                  </a:srgbClr>
                </a:solidFill>
              </a:endParaRPr>
            </a:p>
            <a:p>
              <a:pPr marL="860425" lvl="1" indent="-403225" defTabSz="914400">
                <a:lnSpc>
                  <a:spcPct val="90000"/>
                </a:lnSpc>
                <a:spcBef>
                  <a:spcPct val="20000"/>
                </a:spcBef>
                <a:buSzPct val="105000"/>
                <a:buFontTx/>
                <a:buBlip>
                  <a:blip r:embed="rId4"/>
                </a:buBlip>
              </a:pPr>
              <a:r>
                <a:rPr lang="en-US" sz="2400" dirty="0">
                  <a:solidFill>
                    <a:srgbClr val="FFFFFF">
                      <a:alpha val="99000"/>
                    </a:srgbClr>
                  </a:solidFill>
                </a:rPr>
                <a:t>http://</a:t>
              </a:r>
              <a:r>
                <a:rPr lang="en-US" sz="2400" dirty="0" smtClean="0">
                  <a:solidFill>
                    <a:srgbClr val="FFFFFF">
                      <a:alpha val="99000"/>
                    </a:srgbClr>
                  </a:solidFill>
                </a:rPr>
                <a:t>sandroaspbiztalkblog.wordpress.com</a:t>
              </a:r>
              <a:endParaRPr lang="en-US" sz="2400" dirty="0">
                <a:solidFill>
                  <a:srgbClr val="FFFFFF">
                    <a:alpha val="99000"/>
                  </a:srgbClr>
                </a:solidFill>
              </a:endParaRPr>
            </a:p>
          </p:txBody>
        </p:sp>
      </p:grpSp>
      <p:sp>
        <p:nvSpPr>
          <p:cNvPr id="7" name="Title 1"/>
          <p:cNvSpPr>
            <a:spLocks noGrp="1"/>
          </p:cNvSpPr>
          <p:nvPr/>
        </p:nvSpPr>
        <p:spPr>
          <a:xfrm>
            <a:off x="945240" y="367584"/>
            <a:ext cx="2368331"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4800" dirty="0" smtClean="0"/>
              <a:t>Contacts</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240" y="1445105"/>
            <a:ext cx="2785204" cy="2684241"/>
          </a:xfrm>
          <a:prstGeom prst="rect">
            <a:avLst/>
          </a:prstGeom>
        </p:spPr>
      </p:pic>
      <p:sp>
        <p:nvSpPr>
          <p:cNvPr id="13" name="Rectangle 12"/>
          <p:cNvSpPr/>
          <p:nvPr/>
        </p:nvSpPr>
        <p:spPr bwMode="auto">
          <a:xfrm>
            <a:off x="945240" y="4123303"/>
            <a:ext cx="9986793" cy="730085"/>
          </a:xfrm>
          <a:prstGeom prst="rect">
            <a:avLst/>
          </a:prstGeom>
          <a:solidFill>
            <a:schemeClr val="tx1"/>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3"/>
              </a:buBlip>
            </a:pPr>
            <a:endParaRPr lang="en-US" sz="2400" dirty="0">
              <a:gradFill>
                <a:gsLst>
                  <a:gs pos="0">
                    <a:srgbClr val="FFFFFF"/>
                  </a:gs>
                  <a:gs pos="100000">
                    <a:srgbClr val="FFFFFF"/>
                  </a:gs>
                </a:gsLst>
                <a:lin ang="5400000" scaled="0"/>
              </a:gradFill>
            </a:endParaRPr>
          </a:p>
        </p:txBody>
      </p:sp>
      <p:pic>
        <p:nvPicPr>
          <p:cNvPr id="15" name="Picture 2" descr="C:\Users\spereira\Desktop\Imagem DevScope\devscope-with-signature.pn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5240" y="4123303"/>
            <a:ext cx="2320669" cy="8141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0"/>
          <p:cNvSpPr txBox="1">
            <a:spLocks/>
          </p:cNvSpPr>
          <p:nvPr/>
        </p:nvSpPr>
        <p:spPr>
          <a:xfrm>
            <a:off x="8162453" y="4278795"/>
            <a:ext cx="2624775" cy="4191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b="1" dirty="0" smtClean="0">
                <a:solidFill>
                  <a:srgbClr val="0072C6"/>
                </a:solidFill>
              </a:rPr>
              <a:t>www.devscope.net</a:t>
            </a:r>
            <a:endParaRPr lang="pt-PT" b="1" dirty="0">
              <a:solidFill>
                <a:srgbClr val="0072C6"/>
              </a:solidFill>
            </a:endParaRPr>
          </a:p>
        </p:txBody>
      </p:sp>
      <p:sp>
        <p:nvSpPr>
          <p:cNvPr id="21" name="Title 1"/>
          <p:cNvSpPr txBox="1">
            <a:spLocks/>
          </p:cNvSpPr>
          <p:nvPr/>
        </p:nvSpPr>
        <p:spPr>
          <a:xfrm>
            <a:off x="7730405" y="5081438"/>
            <a:ext cx="5544616" cy="57606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b="1" dirty="0">
                <a:solidFill>
                  <a:schemeClr val="tx1"/>
                </a:solidFill>
              </a:rPr>
              <a:t>Bouvet BizTalk Innovation Day 2013</a:t>
            </a:r>
          </a:p>
        </p:txBody>
      </p:sp>
    </p:spTree>
    <p:extLst>
      <p:ext uri="{BB962C8B-B14F-4D97-AF65-F5344CB8AC3E}">
        <p14:creationId xmlns:p14="http://schemas.microsoft.com/office/powerpoint/2010/main" val="12636531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
          </p:nvPr>
        </p:nvSpPr>
        <p:spPr>
          <a:xfrm>
            <a:off x="6295965" y="2818274"/>
            <a:ext cx="5287122" cy="3388284"/>
          </a:xfrm>
        </p:spPr>
        <p:txBody>
          <a:bodyPr>
            <a:normAutofit fontScale="77500" lnSpcReduction="20000"/>
          </a:bodyPr>
          <a:lstStyle/>
          <a:p>
            <a:r>
              <a:rPr lang="en-US" dirty="0" smtClean="0"/>
              <a:t>Schema </a:t>
            </a:r>
            <a:r>
              <a:rPr lang="en-US" dirty="0" smtClean="0">
                <a:sym typeface="Wingdings" panose="05000000000000000000" pitchFamily="2" charset="2"/>
              </a:rPr>
              <a:t></a:t>
            </a:r>
            <a:r>
              <a:rPr lang="en-US" dirty="0" smtClean="0"/>
              <a:t> Schema</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marL="466298" lvl="1" indent="0">
              <a:buNone/>
            </a:pPr>
            <a:r>
              <a:rPr lang="en-US" dirty="0" smtClean="0">
                <a:sym typeface="Wingdings" pitchFamily="2" charset="2"/>
              </a:rPr>
              <a:t> </a:t>
            </a:r>
            <a:r>
              <a:rPr lang="en-US" dirty="0" smtClean="0"/>
              <a:t>One-way (typically)</a:t>
            </a:r>
            <a:endParaRPr lang="en-US" dirty="0"/>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561" y="3352957"/>
            <a:ext cx="4491454" cy="121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2"/>
          </p:nvPr>
        </p:nvSpPr>
        <p:spPr>
          <a:xfrm>
            <a:off x="856628" y="2818273"/>
            <a:ext cx="5261211" cy="3388285"/>
          </a:xfrm>
        </p:spPr>
        <p:txBody>
          <a:bodyPr>
            <a:normAutofit fontScale="70000" lnSpcReduction="20000"/>
          </a:bodyPr>
          <a:lstStyle/>
          <a:p>
            <a:r>
              <a:rPr lang="en-US" dirty="0" smtClean="0"/>
              <a:t>CSV </a:t>
            </a:r>
            <a:r>
              <a:rPr lang="en-US" dirty="0" smtClean="0">
                <a:sym typeface="Wingdings" panose="05000000000000000000" pitchFamily="2" charset="2"/>
              </a:rPr>
              <a:t></a:t>
            </a:r>
            <a:r>
              <a:rPr lang="en-US" dirty="0" smtClean="0"/>
              <a:t> XML</a:t>
            </a:r>
          </a:p>
          <a:p>
            <a:endParaRPr lang="en-US" dirty="0" smtClean="0"/>
          </a:p>
          <a:p>
            <a:endParaRPr lang="en-US" dirty="0" smtClean="0"/>
          </a:p>
          <a:p>
            <a:endParaRPr lang="en-US" dirty="0" smtClean="0"/>
          </a:p>
          <a:p>
            <a:endParaRPr lang="en-US" dirty="0" smtClean="0"/>
          </a:p>
          <a:p>
            <a:endParaRPr lang="en-US" dirty="0" smtClean="0"/>
          </a:p>
          <a:p>
            <a:pPr marL="0" indent="0">
              <a:buNone/>
            </a:pPr>
            <a:endParaRPr lang="en-US" dirty="0" smtClean="0"/>
          </a:p>
          <a:p>
            <a:pPr marL="466298" lvl="1" indent="0">
              <a:buNone/>
            </a:pPr>
            <a:endParaRPr lang="en-US" dirty="0" smtClean="0">
              <a:sym typeface="Wingdings" pitchFamily="2" charset="2"/>
            </a:endParaRPr>
          </a:p>
          <a:p>
            <a:pPr marL="466298" lvl="1" indent="0">
              <a:buNone/>
            </a:pPr>
            <a:r>
              <a:rPr lang="en-US" dirty="0" smtClean="0">
                <a:sym typeface="Wingdings" pitchFamily="2" charset="2"/>
              </a:rPr>
              <a:t></a:t>
            </a:r>
            <a:r>
              <a:rPr lang="en-US" dirty="0" smtClean="0"/>
              <a:t> Bidirectional</a:t>
            </a:r>
            <a:endParaRPr lang="en-US" dirty="0"/>
          </a:p>
        </p:txBody>
      </p:sp>
      <p:sp>
        <p:nvSpPr>
          <p:cNvPr id="2" name="Title 1"/>
          <p:cNvSpPr>
            <a:spLocks noGrp="1"/>
          </p:cNvSpPr>
          <p:nvPr>
            <p:ph type="title"/>
          </p:nvPr>
        </p:nvSpPr>
        <p:spPr/>
        <p:txBody>
          <a:bodyPr/>
          <a:lstStyle/>
          <a:p>
            <a:r>
              <a:rPr lang="en-US" dirty="0" smtClean="0"/>
              <a:t>Transformation types</a:t>
            </a:r>
            <a:endParaRPr lang="en-US" dirty="0"/>
          </a:p>
        </p:txBody>
      </p:sp>
      <p:sp>
        <p:nvSpPr>
          <p:cNvPr id="4" name="Text Placeholder 3"/>
          <p:cNvSpPr>
            <a:spLocks noGrp="1"/>
          </p:cNvSpPr>
          <p:nvPr>
            <p:ph type="body" idx="1"/>
          </p:nvPr>
        </p:nvSpPr>
        <p:spPr>
          <a:xfrm>
            <a:off x="856628" y="2190411"/>
            <a:ext cx="5261211" cy="627864"/>
          </a:xfrm>
        </p:spPr>
        <p:txBody>
          <a:bodyPr/>
          <a:lstStyle/>
          <a:p>
            <a:r>
              <a:rPr lang="en-US" sz="3200" dirty="0" smtClean="0"/>
              <a:t>Syntax</a:t>
            </a:r>
            <a:endParaRPr lang="en-US" dirty="0"/>
          </a:p>
        </p:txBody>
      </p:sp>
      <p:sp>
        <p:nvSpPr>
          <p:cNvPr id="6" name="Text Placeholder 5"/>
          <p:cNvSpPr>
            <a:spLocks noGrp="1"/>
          </p:cNvSpPr>
          <p:nvPr>
            <p:ph type="body" sz="quarter" idx="3"/>
          </p:nvPr>
        </p:nvSpPr>
        <p:spPr>
          <a:xfrm>
            <a:off x="6295965" y="2190411"/>
            <a:ext cx="5287122" cy="627864"/>
          </a:xfrm>
        </p:spPr>
        <p:txBody>
          <a:bodyPr/>
          <a:lstStyle/>
          <a:p>
            <a:r>
              <a:rPr lang="en-US" sz="3200" dirty="0"/>
              <a:t>Semantics</a:t>
            </a: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125" y="3670516"/>
            <a:ext cx="3720699" cy="1194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50000"/>
          <a:stretch/>
        </p:blipFill>
        <p:spPr bwMode="auto">
          <a:xfrm>
            <a:off x="1363907" y="3425482"/>
            <a:ext cx="3989596" cy="133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2" name="Rectangle 11"/>
          <p:cNvSpPr/>
          <p:nvPr/>
        </p:nvSpPr>
        <p:spPr bwMode="gray">
          <a:xfrm>
            <a:off x="5997585" y="1855886"/>
            <a:ext cx="5261212" cy="3657600"/>
          </a:xfrm>
          <a:prstGeom prst="rect">
            <a:avLst/>
          </a:prstGeom>
          <a:solidFill>
            <a:schemeClr val="accent1">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306192365"/>
      </p:ext>
    </p:extLst>
  </p:cSld>
  <p:clrMapOvr>
    <a:masterClrMapping/>
  </p:clrMapOvr>
  <mc:AlternateContent xmlns:mc="http://schemas.openxmlformats.org/markup-compatibility/2006" xmlns:p14="http://schemas.microsoft.com/office/powerpoint/2010/main">
    <mc:Choice Requires="p14">
      <p:transition spd="slow" p14:dur="2000" advTm="100392"/>
    </mc:Choice>
    <mc:Fallback xmlns="">
      <p:transition spd="slow" advTm="1003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600" fill="hold"/>
                                        <p:tgtEl>
                                          <p:spTgt spid="12"/>
                                        </p:tgtEl>
                                        <p:attrNameLst>
                                          <p:attrName>ppt_w</p:attrName>
                                        </p:attrNameLst>
                                      </p:cBhvr>
                                      <p:tavLst>
                                        <p:tav tm="0">
                                          <p:val>
                                            <p:fltVal val="0"/>
                                          </p:val>
                                        </p:tav>
                                        <p:tav tm="100000">
                                          <p:val>
                                            <p:strVal val="#ppt_w"/>
                                          </p:val>
                                        </p:tav>
                                      </p:tavLst>
                                    </p:anim>
                                    <p:anim calcmode="lin" valueType="num">
                                      <p:cBhvr>
                                        <p:cTn id="8" dur="600" fill="hold"/>
                                        <p:tgtEl>
                                          <p:spTgt spid="12"/>
                                        </p:tgtEl>
                                        <p:attrNameLst>
                                          <p:attrName>ppt_h</p:attrName>
                                        </p:attrNameLst>
                                      </p:cBhvr>
                                      <p:tavLst>
                                        <p:tav tm="0">
                                          <p:val>
                                            <p:fltVal val="0"/>
                                          </p:val>
                                        </p:tav>
                                        <p:tav tm="100000">
                                          <p:val>
                                            <p:strVal val="#ppt_h"/>
                                          </p:val>
                                        </p:tav>
                                      </p:tavLst>
                                    </p:anim>
                                    <p:anim calcmode="lin" valueType="num">
                                      <p:cBhvr>
                                        <p:cTn id="9" dur="600" fill="hold"/>
                                        <p:tgtEl>
                                          <p:spTgt spid="12"/>
                                        </p:tgtEl>
                                        <p:attrNameLst>
                                          <p:attrName>style.rotation</p:attrName>
                                        </p:attrNameLst>
                                      </p:cBhvr>
                                      <p:tavLst>
                                        <p:tav tm="0">
                                          <p:val>
                                            <p:fltVal val="90"/>
                                          </p:val>
                                        </p:tav>
                                        <p:tav tm="100000">
                                          <p:val>
                                            <p:fltVal val="0"/>
                                          </p:val>
                                        </p:tav>
                                      </p:tavLst>
                                    </p:anim>
                                    <p:animEffect transition="in" filter="fade">
                                      <p:cBhvr>
                                        <p:cTn id="10" dur="6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PT" sz="8000" dirty="0"/>
              <a:t>BizTalk </a:t>
            </a:r>
            <a:r>
              <a:rPr lang="en-US" sz="8000" dirty="0" smtClean="0"/>
              <a:t>Mapper</a:t>
            </a:r>
            <a:r>
              <a:rPr lang="pt-PT" sz="8000" dirty="0" smtClean="0"/>
              <a:t> </a:t>
            </a:r>
            <a:r>
              <a:rPr lang="pt-PT" sz="8000" dirty="0"/>
              <a:t>Basics</a:t>
            </a:r>
          </a:p>
        </p:txBody>
      </p:sp>
      <p:sp>
        <p:nvSpPr>
          <p:cNvPr id="5"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BizTalk Mapper Designer and its main concepts</a:t>
            </a:r>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95518" y="1718010"/>
            <a:ext cx="11375537" cy="1175526"/>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b="0" dirty="0">
                <a:solidFill>
                  <a:schemeClr val="tx1">
                    <a:lumMod val="75000"/>
                    <a:lumOff val="25000"/>
                    <a:alpha val="99000"/>
                  </a:schemeClr>
                </a:solidFill>
                <a:latin typeface="+mn-lt"/>
              </a:rPr>
              <a:t>A map defines the correspondence between </a:t>
            </a:r>
            <a:r>
              <a:rPr lang="en-US" sz="2448" b="0" dirty="0" smtClean="0">
                <a:solidFill>
                  <a:schemeClr val="tx1">
                    <a:lumMod val="75000"/>
                    <a:lumOff val="25000"/>
                    <a:alpha val="99000"/>
                  </a:schemeClr>
                </a:solidFill>
                <a:latin typeface="+mn-lt"/>
              </a:rPr>
              <a:t>records, elements </a:t>
            </a:r>
            <a:r>
              <a:rPr lang="en-US" sz="2448" b="0" dirty="0">
                <a:solidFill>
                  <a:schemeClr val="tx1">
                    <a:lumMod val="75000"/>
                    <a:lumOff val="25000"/>
                    <a:alpha val="99000"/>
                  </a:schemeClr>
                </a:solidFill>
                <a:latin typeface="+mn-lt"/>
              </a:rPr>
              <a:t>and fields in two different schemas</a:t>
            </a:r>
          </a:p>
          <a:p>
            <a:pPr marL="345327" indent="-345327" defTabSz="685864">
              <a:buClr>
                <a:srgbClr val="0072C6"/>
              </a:buClr>
              <a:buFont typeface="Wingdings" panose="05000000000000000000" pitchFamily="2" charset="2"/>
              <a:buChar char="§"/>
            </a:pPr>
            <a:endParaRPr lang="pt-PT" sz="2448" dirty="0">
              <a:solidFill>
                <a:schemeClr val="tx1">
                  <a:lumMod val="75000"/>
                  <a:lumOff val="25000"/>
                  <a:alpha val="99000"/>
                </a:schemeClr>
              </a:solidFill>
              <a:latin typeface="+mn-lt"/>
            </a:endParaRPr>
          </a:p>
        </p:txBody>
      </p:sp>
      <p:sp>
        <p:nvSpPr>
          <p:cNvPr id="3" name="Title 2"/>
          <p:cNvSpPr>
            <a:spLocks noGrp="1"/>
          </p:cNvSpPr>
          <p:nvPr>
            <p:ph type="title"/>
          </p:nvPr>
        </p:nvSpPr>
        <p:spPr/>
        <p:txBody>
          <a:bodyPr/>
          <a:lstStyle/>
          <a:p>
            <a:r>
              <a:rPr lang="en-US" dirty="0"/>
              <a:t>What Is a BizTalk Map?</a:t>
            </a:r>
            <a:endParaRPr lang="pt-PT" dirty="0"/>
          </a:p>
        </p:txBody>
      </p:sp>
      <p:sp>
        <p:nvSpPr>
          <p:cNvPr id="159" name="Rectangle 158"/>
          <p:cNvSpPr/>
          <p:nvPr/>
        </p:nvSpPr>
        <p:spPr bwMode="auto">
          <a:xfrm>
            <a:off x="944017" y="4929641"/>
            <a:ext cx="4927948" cy="16639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Data </a:t>
            </a:r>
            <a:r>
              <a:rPr lang="en-US" sz="2720" b="1" dirty="0" smtClean="0">
                <a:solidFill>
                  <a:schemeClr val="tx1"/>
                </a:solidFill>
                <a:latin typeface="Segoe UI Light" pitchFamily="34" charset="0"/>
              </a:rPr>
              <a:t>Transformation</a:t>
            </a:r>
            <a:endParaRPr lang="en-US" sz="2720" b="1" dirty="0">
              <a:solidFill>
                <a:schemeClr val="tx1"/>
              </a:solidFill>
              <a:latin typeface="Segoe UI Light" pitchFamily="34" charset="0"/>
            </a:endParaRP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Perform computational and other data operations </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Copy the data from one message to another</a:t>
            </a:r>
          </a:p>
        </p:txBody>
      </p:sp>
      <p:sp>
        <p:nvSpPr>
          <p:cNvPr id="160" name="Rectangle 159"/>
          <p:cNvSpPr/>
          <p:nvPr/>
        </p:nvSpPr>
        <p:spPr bwMode="auto">
          <a:xfrm>
            <a:off x="944017" y="3189583"/>
            <a:ext cx="4927948" cy="1603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Data Translation</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Change the format of data between messages</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Example: translate between </a:t>
            </a:r>
            <a:br>
              <a:rPr lang="en-US" sz="1600" b="1" dirty="0">
                <a:solidFill>
                  <a:schemeClr val="tx1"/>
                </a:solidFill>
                <a:latin typeface="+mj-lt"/>
              </a:rPr>
            </a:br>
            <a:r>
              <a:rPr lang="en-US" sz="1600" b="1" dirty="0">
                <a:solidFill>
                  <a:schemeClr val="tx1"/>
                </a:solidFill>
                <a:latin typeface="+mj-lt"/>
              </a:rPr>
              <a:t>a flat file and an XML file</a:t>
            </a:r>
          </a:p>
        </p:txBody>
      </p:sp>
      <p:sp>
        <p:nvSpPr>
          <p:cNvPr id="347" name="Rectangle 346"/>
          <p:cNvSpPr/>
          <p:nvPr/>
        </p:nvSpPr>
        <p:spPr>
          <a:xfrm>
            <a:off x="8038627" y="3325810"/>
            <a:ext cx="2700811" cy="3081393"/>
          </a:xfrm>
          <a:prstGeom prst="rect">
            <a:avLst/>
          </a:prstGeom>
          <a:pattFill prst="dotGrid">
            <a:fgClr>
              <a:srgbClr val="5B9BD5"/>
            </a:fgClr>
            <a:bgClr>
              <a:sysClr val="window" lastClr="FFFFFF"/>
            </a:bgClr>
          </a:pattFill>
          <a:ln w="19050" cap="flat" cmpd="sng" algn="ctr">
            <a:solidFill>
              <a:srgbClr val="5B9BD5">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black"/>
                </a:solidFill>
                <a:effectLst/>
                <a:uLnTx/>
                <a:uFillTx/>
                <a:latin typeface="Segoe UI Light" pitchFamily="34" charset="0"/>
              </a:rPr>
              <a:t>Map</a:t>
            </a:r>
            <a:endParaRPr kumimoji="0" lang="pt-PT" sz="1600" b="1" i="0" u="none" strike="noStrike" kern="0" cap="none" spc="0" normalizeH="0" baseline="0" noProof="0" dirty="0" smtClean="0">
              <a:ln>
                <a:noFill/>
              </a:ln>
              <a:solidFill>
                <a:prstClr val="black"/>
              </a:solidFill>
              <a:effectLst/>
              <a:uLnTx/>
              <a:uFillTx/>
              <a:latin typeface="Segoe UI Light" pitchFamily="34" charset="0"/>
            </a:endParaRPr>
          </a:p>
        </p:txBody>
      </p:sp>
      <p:sp>
        <p:nvSpPr>
          <p:cNvPr id="348" name="AutoShape 15"/>
          <p:cNvSpPr>
            <a:spLocks noChangeArrowheads="1"/>
          </p:cNvSpPr>
          <p:nvPr/>
        </p:nvSpPr>
        <p:spPr bwMode="auto">
          <a:xfrm>
            <a:off x="8611386" y="6416870"/>
            <a:ext cx="666752"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smtClean="0">
                <a:ln>
                  <a:noFill/>
                </a:ln>
                <a:solidFill>
                  <a:srgbClr val="5B9BD5">
                    <a:lumMod val="50000"/>
                  </a:srgbClr>
                </a:solidFill>
                <a:effectLst/>
                <a:uLnTx/>
                <a:uFillTx/>
                <a:latin typeface="Calibri" panose="020F0502020204030204"/>
              </a:rPr>
              <a:t>Page 1</a:t>
            </a:r>
          </a:p>
        </p:txBody>
      </p:sp>
      <p:sp>
        <p:nvSpPr>
          <p:cNvPr id="349" name="Rectangle 16"/>
          <p:cNvSpPr>
            <a:spLocks noChangeArrowheads="1"/>
          </p:cNvSpPr>
          <p:nvPr/>
        </p:nvSpPr>
        <p:spPr bwMode="auto">
          <a:xfrm>
            <a:off x="80462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0" name="Rectangle 17"/>
          <p:cNvSpPr>
            <a:spLocks noChangeArrowheads="1"/>
          </p:cNvSpPr>
          <p:nvPr/>
        </p:nvSpPr>
        <p:spPr bwMode="auto">
          <a:xfrm>
            <a:off x="81859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1" name="Rectangle 18"/>
          <p:cNvSpPr>
            <a:spLocks noChangeArrowheads="1"/>
          </p:cNvSpPr>
          <p:nvPr/>
        </p:nvSpPr>
        <p:spPr bwMode="auto">
          <a:xfrm>
            <a:off x="83256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2" name="Rectangle 19"/>
          <p:cNvSpPr>
            <a:spLocks noChangeArrowheads="1"/>
          </p:cNvSpPr>
          <p:nvPr/>
        </p:nvSpPr>
        <p:spPr bwMode="auto">
          <a:xfrm>
            <a:off x="84653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3" name="AutoShape 20"/>
          <p:cNvSpPr>
            <a:spLocks noChangeArrowheads="1"/>
          </p:cNvSpPr>
          <p:nvPr/>
        </p:nvSpPr>
        <p:spPr bwMode="auto">
          <a:xfrm rot="16200000">
            <a:off x="82081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4" name="AutoShape 21"/>
          <p:cNvSpPr>
            <a:spLocks noChangeArrowheads="1"/>
          </p:cNvSpPr>
          <p:nvPr/>
        </p:nvSpPr>
        <p:spPr bwMode="auto">
          <a:xfrm rot="5400000" flipH="1">
            <a:off x="835421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5" name="AutoShape 22"/>
          <p:cNvSpPr>
            <a:spLocks noChangeArrowheads="1"/>
          </p:cNvSpPr>
          <p:nvPr/>
        </p:nvSpPr>
        <p:spPr bwMode="auto">
          <a:xfrm rot="5400000" flipH="1">
            <a:off x="84875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6" name="Line 23"/>
          <p:cNvSpPr>
            <a:spLocks noChangeShapeType="1"/>
          </p:cNvSpPr>
          <p:nvPr/>
        </p:nvSpPr>
        <p:spPr bwMode="auto">
          <a:xfrm flipV="1">
            <a:off x="85796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7" name="AutoShape 24"/>
          <p:cNvSpPr>
            <a:spLocks noChangeArrowheads="1"/>
          </p:cNvSpPr>
          <p:nvPr/>
        </p:nvSpPr>
        <p:spPr bwMode="auto">
          <a:xfrm rot="16200000">
            <a:off x="80684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8" name="Line 25"/>
          <p:cNvSpPr>
            <a:spLocks noChangeShapeType="1"/>
          </p:cNvSpPr>
          <p:nvPr/>
        </p:nvSpPr>
        <p:spPr bwMode="auto">
          <a:xfrm flipV="1">
            <a:off x="81605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9" name="Line 26"/>
          <p:cNvSpPr>
            <a:spLocks noChangeShapeType="1"/>
          </p:cNvSpPr>
          <p:nvPr/>
        </p:nvSpPr>
        <p:spPr bwMode="auto">
          <a:xfrm flipV="1">
            <a:off x="8068461"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60" name="AutoShape 99"/>
          <p:cNvSpPr>
            <a:spLocks noChangeArrowheads="1"/>
          </p:cNvSpPr>
          <p:nvPr/>
        </p:nvSpPr>
        <p:spPr bwMode="auto">
          <a:xfrm>
            <a:off x="9956101" y="3677759"/>
            <a:ext cx="1701485" cy="2532063"/>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61" name="Group 100"/>
          <p:cNvGrpSpPr>
            <a:grpSpLocks/>
          </p:cNvGrpSpPr>
          <p:nvPr/>
        </p:nvGrpSpPr>
        <p:grpSpPr bwMode="auto">
          <a:xfrm flipH="1">
            <a:off x="11178476" y="4188933"/>
            <a:ext cx="182562" cy="228600"/>
            <a:chOff x="2313" y="1620"/>
            <a:chExt cx="246" cy="324"/>
          </a:xfrm>
        </p:grpSpPr>
        <p:sp>
          <p:nvSpPr>
            <p:cNvPr id="362" name="AutoShape 10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3" name="Line 102"/>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4" name="Line 103"/>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5" name="Line 104"/>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6" name="Line 105"/>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7" name="Line 106"/>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68" name="Text Box 107"/>
          <p:cNvSpPr txBox="1">
            <a:spLocks noChangeArrowheads="1"/>
          </p:cNvSpPr>
          <p:nvPr/>
        </p:nvSpPr>
        <p:spPr bwMode="auto">
          <a:xfrm>
            <a:off x="10673304" y="4177821"/>
            <a:ext cx="548035" cy="258532"/>
          </a:xfrm>
          <a:prstGeom prst="rect">
            <a:avLst/>
          </a:prstGeom>
          <a:noFill/>
          <a:ln w="9525" algn="ctr">
            <a:noFill/>
            <a:miter lim="800000"/>
            <a:headEnd/>
            <a:tailEnd/>
          </a:ln>
        </p:spPr>
        <p:txBody>
          <a:bodyPr wrap="none">
            <a:spAutoFit/>
          </a:bodyPr>
          <a:lstStyle/>
          <a:p>
            <a:pPr algn="r" defTabSz="914400">
              <a:lnSpc>
                <a:spcPct val="90000"/>
              </a:lnSpc>
              <a:spcBef>
                <a:spcPct val="40000"/>
              </a:spcBef>
            </a:pPr>
            <a:r>
              <a:rPr lang="en-US" sz="1200">
                <a:solidFill>
                  <a:prstClr val="black"/>
                </a:solidFill>
                <a:latin typeface="Calibri" panose="020F0502020204030204"/>
              </a:rPr>
              <a:t>Order</a:t>
            </a:r>
          </a:p>
        </p:txBody>
      </p:sp>
      <p:grpSp>
        <p:nvGrpSpPr>
          <p:cNvPr id="369" name="Group 108"/>
          <p:cNvGrpSpPr>
            <a:grpSpLocks/>
          </p:cNvGrpSpPr>
          <p:nvPr/>
        </p:nvGrpSpPr>
        <p:grpSpPr bwMode="auto">
          <a:xfrm flipH="1">
            <a:off x="10932414" y="4436583"/>
            <a:ext cx="182563" cy="228600"/>
            <a:chOff x="883" y="1396"/>
            <a:chExt cx="115" cy="144"/>
          </a:xfrm>
        </p:grpSpPr>
        <p:sp>
          <p:nvSpPr>
            <p:cNvPr id="370" name="AutoShape 10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1" name="Line 110"/>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72" name="Line 111"/>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73" name="Line 11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74" name="Line 11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75" name="Line 11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76" name="Line 11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77" name="Text Box 116"/>
          <p:cNvSpPr txBox="1">
            <a:spLocks noChangeArrowheads="1"/>
          </p:cNvSpPr>
          <p:nvPr/>
        </p:nvSpPr>
        <p:spPr bwMode="auto">
          <a:xfrm>
            <a:off x="10005314" y="4427058"/>
            <a:ext cx="982663"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dirty="0">
                <a:solidFill>
                  <a:prstClr val="black"/>
                </a:solidFill>
                <a:latin typeface="Calibri" panose="020F0502020204030204"/>
              </a:rPr>
              <a:t>PO Number</a:t>
            </a:r>
          </a:p>
        </p:txBody>
      </p:sp>
      <p:grpSp>
        <p:nvGrpSpPr>
          <p:cNvPr id="378" name="Group 117"/>
          <p:cNvGrpSpPr>
            <a:grpSpLocks/>
          </p:cNvGrpSpPr>
          <p:nvPr/>
        </p:nvGrpSpPr>
        <p:grpSpPr bwMode="auto">
          <a:xfrm>
            <a:off x="11445177" y="4258784"/>
            <a:ext cx="92075" cy="92075"/>
            <a:chOff x="834" y="1956"/>
            <a:chExt cx="58" cy="58"/>
          </a:xfrm>
        </p:grpSpPr>
        <p:sp>
          <p:nvSpPr>
            <p:cNvPr id="379" name="Rectangle 118"/>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0" name="Line 11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381" name="Group 120"/>
          <p:cNvGrpSpPr>
            <a:grpSpLocks/>
          </p:cNvGrpSpPr>
          <p:nvPr/>
        </p:nvGrpSpPr>
        <p:grpSpPr bwMode="auto">
          <a:xfrm flipH="1">
            <a:off x="10932414" y="4696933"/>
            <a:ext cx="182563" cy="228600"/>
            <a:chOff x="883" y="1396"/>
            <a:chExt cx="115" cy="144"/>
          </a:xfrm>
        </p:grpSpPr>
        <p:sp>
          <p:nvSpPr>
            <p:cNvPr id="382" name="AutoShape 12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3" name="Line 12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4" name="Line 12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5" name="Line 12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6" name="Line 12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7" name="Line 12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8" name="Line 12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89" name="Text Box 128"/>
          <p:cNvSpPr txBox="1">
            <a:spLocks noChangeArrowheads="1"/>
          </p:cNvSpPr>
          <p:nvPr/>
        </p:nvSpPr>
        <p:spPr bwMode="auto">
          <a:xfrm>
            <a:off x="9998964" y="4706458"/>
            <a:ext cx="989013"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Date</a:t>
            </a:r>
          </a:p>
        </p:txBody>
      </p:sp>
      <p:sp>
        <p:nvSpPr>
          <p:cNvPr id="390" name="Line 129"/>
          <p:cNvSpPr>
            <a:spLocks noChangeShapeType="1"/>
          </p:cNvSpPr>
          <p:nvPr/>
        </p:nvSpPr>
        <p:spPr bwMode="auto">
          <a:xfrm>
            <a:off x="11270552" y="4439759"/>
            <a:ext cx="9525" cy="1427163"/>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91" name="Line 130"/>
          <p:cNvSpPr>
            <a:spLocks noChangeShapeType="1"/>
          </p:cNvSpPr>
          <p:nvPr/>
        </p:nvSpPr>
        <p:spPr bwMode="auto">
          <a:xfrm flipH="1">
            <a:off x="11376913" y="4306408"/>
            <a:ext cx="58738" cy="1588"/>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92" name="Line 131"/>
          <p:cNvSpPr>
            <a:spLocks noChangeShapeType="1"/>
          </p:cNvSpPr>
          <p:nvPr/>
        </p:nvSpPr>
        <p:spPr bwMode="auto">
          <a:xfrm>
            <a:off x="11143551" y="455405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93" name="Line 132"/>
          <p:cNvSpPr>
            <a:spLocks noChangeShapeType="1"/>
          </p:cNvSpPr>
          <p:nvPr/>
        </p:nvSpPr>
        <p:spPr bwMode="auto">
          <a:xfrm>
            <a:off x="11143551" y="4811233"/>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394" name="Group 133"/>
          <p:cNvGrpSpPr>
            <a:grpSpLocks/>
          </p:cNvGrpSpPr>
          <p:nvPr/>
        </p:nvGrpSpPr>
        <p:grpSpPr bwMode="auto">
          <a:xfrm flipH="1">
            <a:off x="10932414" y="4957283"/>
            <a:ext cx="182563" cy="228600"/>
            <a:chOff x="883" y="1396"/>
            <a:chExt cx="115" cy="144"/>
          </a:xfrm>
        </p:grpSpPr>
        <p:sp>
          <p:nvSpPr>
            <p:cNvPr id="395" name="AutoShape 13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6" name="Line 13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7" name="Line 13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8" name="Line 1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9" name="Line 1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00" name="Line 1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01" name="Line 1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02" name="Text Box 141"/>
          <p:cNvSpPr txBox="1">
            <a:spLocks noChangeArrowheads="1"/>
          </p:cNvSpPr>
          <p:nvPr/>
        </p:nvSpPr>
        <p:spPr bwMode="auto">
          <a:xfrm>
            <a:off x="10014838" y="4935058"/>
            <a:ext cx="973138"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Item No</a:t>
            </a:r>
          </a:p>
        </p:txBody>
      </p:sp>
      <p:sp>
        <p:nvSpPr>
          <p:cNvPr id="403" name="Line 142"/>
          <p:cNvSpPr>
            <a:spLocks noChangeShapeType="1"/>
          </p:cNvSpPr>
          <p:nvPr/>
        </p:nvSpPr>
        <p:spPr bwMode="auto">
          <a:xfrm>
            <a:off x="11146726" y="5071583"/>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404" name="Group 143"/>
          <p:cNvGrpSpPr>
            <a:grpSpLocks/>
          </p:cNvGrpSpPr>
          <p:nvPr/>
        </p:nvGrpSpPr>
        <p:grpSpPr bwMode="auto">
          <a:xfrm flipH="1">
            <a:off x="10932414" y="5214458"/>
            <a:ext cx="182563" cy="228600"/>
            <a:chOff x="883" y="1396"/>
            <a:chExt cx="115" cy="144"/>
          </a:xfrm>
        </p:grpSpPr>
        <p:sp>
          <p:nvSpPr>
            <p:cNvPr id="405" name="AutoShape 14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6" name="Line 14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07" name="Line 14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08" name="Line 14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09" name="Line 14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0" name="Line 14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1" name="Line 15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12" name="Text Box 151"/>
          <p:cNvSpPr txBox="1">
            <a:spLocks noChangeArrowheads="1"/>
          </p:cNvSpPr>
          <p:nvPr/>
        </p:nvSpPr>
        <p:spPr bwMode="auto">
          <a:xfrm>
            <a:off x="10016426" y="5219221"/>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Quantity</a:t>
            </a:r>
          </a:p>
        </p:txBody>
      </p:sp>
      <p:sp>
        <p:nvSpPr>
          <p:cNvPr id="413" name="Line 152"/>
          <p:cNvSpPr>
            <a:spLocks noChangeShapeType="1"/>
          </p:cNvSpPr>
          <p:nvPr/>
        </p:nvSpPr>
        <p:spPr bwMode="auto">
          <a:xfrm>
            <a:off x="11146726" y="532875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414" name="Group 153"/>
          <p:cNvGrpSpPr>
            <a:grpSpLocks/>
          </p:cNvGrpSpPr>
          <p:nvPr/>
        </p:nvGrpSpPr>
        <p:grpSpPr bwMode="auto">
          <a:xfrm flipH="1">
            <a:off x="10932414" y="5471633"/>
            <a:ext cx="182563" cy="228600"/>
            <a:chOff x="883" y="1396"/>
            <a:chExt cx="115" cy="144"/>
          </a:xfrm>
        </p:grpSpPr>
        <p:sp>
          <p:nvSpPr>
            <p:cNvPr id="415" name="AutoShape 15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6" name="Line 15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7" name="Line 15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8" name="Line 15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9" name="Line 15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0" name="Line 15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1" name="Line 16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22" name="Text Box 161"/>
          <p:cNvSpPr txBox="1">
            <a:spLocks noChangeArrowheads="1"/>
          </p:cNvSpPr>
          <p:nvPr/>
        </p:nvSpPr>
        <p:spPr bwMode="auto">
          <a:xfrm>
            <a:off x="10022776" y="5444646"/>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Order Status</a:t>
            </a:r>
          </a:p>
        </p:txBody>
      </p:sp>
      <p:sp>
        <p:nvSpPr>
          <p:cNvPr id="423" name="Line 162"/>
          <p:cNvSpPr>
            <a:spLocks noChangeShapeType="1"/>
          </p:cNvSpPr>
          <p:nvPr/>
        </p:nvSpPr>
        <p:spPr bwMode="auto">
          <a:xfrm>
            <a:off x="11140376" y="558275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424" name="Text Box 163"/>
          <p:cNvSpPr txBox="1">
            <a:spLocks noChangeArrowheads="1"/>
          </p:cNvSpPr>
          <p:nvPr/>
        </p:nvSpPr>
        <p:spPr bwMode="auto">
          <a:xfrm>
            <a:off x="9814370" y="3690160"/>
            <a:ext cx="2043113" cy="286232"/>
          </a:xfrm>
          <a:prstGeom prst="rect">
            <a:avLst/>
          </a:prstGeom>
          <a:noFill/>
          <a:ln w="9525" algn="ctr">
            <a:noFill/>
            <a:miter lim="800000"/>
            <a:headEnd/>
            <a:tailEnd/>
          </a:ln>
        </p:spPr>
        <p:txBody>
          <a:bodyPr>
            <a:spAutoFit/>
          </a:bodyPr>
          <a:lstStyle/>
          <a:p>
            <a:pPr algn="ctr" defTabSz="914400">
              <a:lnSpc>
                <a:spcPct val="90000"/>
              </a:lnSpc>
              <a:spcBef>
                <a:spcPct val="40000"/>
              </a:spcBef>
            </a:pPr>
            <a:r>
              <a:rPr lang="en-US" sz="1400" b="1" dirty="0">
                <a:solidFill>
                  <a:prstClr val="black"/>
                </a:solidFill>
                <a:latin typeface="Segoe UI Light" pitchFamily="34" charset="0"/>
              </a:rPr>
              <a:t>Destination Schema</a:t>
            </a:r>
          </a:p>
        </p:txBody>
      </p:sp>
      <p:grpSp>
        <p:nvGrpSpPr>
          <p:cNvPr id="425" name="Group 192"/>
          <p:cNvGrpSpPr>
            <a:grpSpLocks/>
          </p:cNvGrpSpPr>
          <p:nvPr/>
        </p:nvGrpSpPr>
        <p:grpSpPr bwMode="auto">
          <a:xfrm flipH="1">
            <a:off x="10932414" y="5738333"/>
            <a:ext cx="182563" cy="228600"/>
            <a:chOff x="883" y="1396"/>
            <a:chExt cx="115" cy="144"/>
          </a:xfrm>
        </p:grpSpPr>
        <p:sp>
          <p:nvSpPr>
            <p:cNvPr id="426" name="AutoShape 19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7" name="Line 194"/>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8" name="Line 195"/>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9" name="Line 19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0" name="Line 19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1" name="Line 19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2" name="Line 19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33" name="Line 200"/>
          <p:cNvSpPr>
            <a:spLocks noChangeShapeType="1"/>
          </p:cNvSpPr>
          <p:nvPr/>
        </p:nvSpPr>
        <p:spPr bwMode="auto">
          <a:xfrm>
            <a:off x="11146726" y="586850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434" name="Text Box 201"/>
          <p:cNvSpPr txBox="1">
            <a:spLocks noChangeArrowheads="1"/>
          </p:cNvSpPr>
          <p:nvPr/>
        </p:nvSpPr>
        <p:spPr bwMode="auto">
          <a:xfrm>
            <a:off x="10016426" y="5724046"/>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Total Price</a:t>
            </a:r>
          </a:p>
        </p:txBody>
      </p:sp>
      <p:sp>
        <p:nvSpPr>
          <p:cNvPr id="435" name="Rectangle 16"/>
          <p:cNvSpPr>
            <a:spLocks noChangeArrowheads="1"/>
          </p:cNvSpPr>
          <p:nvPr/>
        </p:nvSpPr>
        <p:spPr bwMode="auto">
          <a:xfrm>
            <a:off x="80462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36" name="Rectangle 17"/>
          <p:cNvSpPr>
            <a:spLocks noChangeArrowheads="1"/>
          </p:cNvSpPr>
          <p:nvPr/>
        </p:nvSpPr>
        <p:spPr bwMode="auto">
          <a:xfrm>
            <a:off x="81859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37" name="Rectangle 18"/>
          <p:cNvSpPr>
            <a:spLocks noChangeArrowheads="1"/>
          </p:cNvSpPr>
          <p:nvPr/>
        </p:nvSpPr>
        <p:spPr bwMode="auto">
          <a:xfrm>
            <a:off x="83256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38" name="Rectangle 19"/>
          <p:cNvSpPr>
            <a:spLocks noChangeArrowheads="1"/>
          </p:cNvSpPr>
          <p:nvPr/>
        </p:nvSpPr>
        <p:spPr bwMode="auto">
          <a:xfrm>
            <a:off x="84653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39" name="AutoShape 20"/>
          <p:cNvSpPr>
            <a:spLocks noChangeArrowheads="1"/>
          </p:cNvSpPr>
          <p:nvPr/>
        </p:nvSpPr>
        <p:spPr bwMode="auto">
          <a:xfrm rot="16200000">
            <a:off x="82081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0" name="AutoShape 21"/>
          <p:cNvSpPr>
            <a:spLocks noChangeArrowheads="1"/>
          </p:cNvSpPr>
          <p:nvPr/>
        </p:nvSpPr>
        <p:spPr bwMode="auto">
          <a:xfrm rot="5400000" flipH="1">
            <a:off x="835421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1" name="AutoShape 22"/>
          <p:cNvSpPr>
            <a:spLocks noChangeArrowheads="1"/>
          </p:cNvSpPr>
          <p:nvPr/>
        </p:nvSpPr>
        <p:spPr bwMode="auto">
          <a:xfrm rot="5400000" flipH="1">
            <a:off x="84875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2" name="Line 23"/>
          <p:cNvSpPr>
            <a:spLocks noChangeShapeType="1"/>
          </p:cNvSpPr>
          <p:nvPr/>
        </p:nvSpPr>
        <p:spPr bwMode="auto">
          <a:xfrm flipV="1">
            <a:off x="85796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3" name="AutoShape 24"/>
          <p:cNvSpPr>
            <a:spLocks noChangeArrowheads="1"/>
          </p:cNvSpPr>
          <p:nvPr/>
        </p:nvSpPr>
        <p:spPr bwMode="auto">
          <a:xfrm rot="16200000">
            <a:off x="80684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4" name="Line 25"/>
          <p:cNvSpPr>
            <a:spLocks noChangeShapeType="1"/>
          </p:cNvSpPr>
          <p:nvPr/>
        </p:nvSpPr>
        <p:spPr bwMode="auto">
          <a:xfrm flipV="1">
            <a:off x="81605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5" name="Line 26"/>
          <p:cNvSpPr>
            <a:spLocks noChangeShapeType="1"/>
          </p:cNvSpPr>
          <p:nvPr/>
        </p:nvSpPr>
        <p:spPr bwMode="auto">
          <a:xfrm flipV="1">
            <a:off x="8068461"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6" name="AutoShape 29"/>
          <p:cNvSpPr>
            <a:spLocks noChangeArrowheads="1"/>
          </p:cNvSpPr>
          <p:nvPr/>
        </p:nvSpPr>
        <p:spPr bwMode="auto">
          <a:xfrm>
            <a:off x="7008011" y="3720622"/>
            <a:ext cx="1701800" cy="2509837"/>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447" name="Group 30"/>
          <p:cNvGrpSpPr>
            <a:grpSpLocks/>
          </p:cNvGrpSpPr>
          <p:nvPr/>
        </p:nvGrpSpPr>
        <p:grpSpPr bwMode="auto">
          <a:xfrm>
            <a:off x="7684288" y="4947759"/>
            <a:ext cx="709613" cy="244475"/>
            <a:chOff x="826" y="1292"/>
            <a:chExt cx="447" cy="154"/>
          </a:xfrm>
        </p:grpSpPr>
        <p:grpSp>
          <p:nvGrpSpPr>
            <p:cNvPr id="448" name="Group 31"/>
            <p:cNvGrpSpPr>
              <a:grpSpLocks/>
            </p:cNvGrpSpPr>
            <p:nvPr/>
          </p:nvGrpSpPr>
          <p:grpSpPr bwMode="auto">
            <a:xfrm>
              <a:off x="826" y="1294"/>
              <a:ext cx="115" cy="144"/>
              <a:chOff x="883" y="1396"/>
              <a:chExt cx="115" cy="144"/>
            </a:xfrm>
          </p:grpSpPr>
          <p:sp>
            <p:nvSpPr>
              <p:cNvPr id="450" name="AutoShape 3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451" name="Line 3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452" name="Line 3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453" name="Line 3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454" name="Line 3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455" name="Line 3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456" name="Line 3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grpSp>
        <p:sp>
          <p:nvSpPr>
            <p:cNvPr id="449" name="Text Box 39"/>
            <p:cNvSpPr txBox="1">
              <a:spLocks noChangeArrowheads="1"/>
            </p:cNvSpPr>
            <p:nvPr/>
          </p:nvSpPr>
          <p:spPr bwMode="auto">
            <a:xfrm>
              <a:off x="913" y="1292"/>
              <a:ext cx="36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smtClean="0">
                  <a:ln>
                    <a:noFill/>
                  </a:ln>
                  <a:solidFill>
                    <a:prstClr val="black"/>
                  </a:solidFill>
                  <a:effectLst/>
                  <a:uLnTx/>
                  <a:uFillTx/>
                  <a:latin typeface="Calibri" panose="020F0502020204030204"/>
                </a:rPr>
                <a:t>ItemID</a:t>
              </a:r>
              <a:endParaRPr kumimoji="0" lang="en-US" sz="11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457" name="Group 40"/>
          <p:cNvGrpSpPr>
            <a:grpSpLocks/>
          </p:cNvGrpSpPr>
          <p:nvPr/>
        </p:nvGrpSpPr>
        <p:grpSpPr bwMode="auto">
          <a:xfrm>
            <a:off x="7684287" y="5208109"/>
            <a:ext cx="528638" cy="244475"/>
            <a:chOff x="826" y="1292"/>
            <a:chExt cx="333" cy="154"/>
          </a:xfrm>
        </p:grpSpPr>
        <p:grpSp>
          <p:nvGrpSpPr>
            <p:cNvPr id="458" name="Group 41"/>
            <p:cNvGrpSpPr>
              <a:grpSpLocks/>
            </p:cNvGrpSpPr>
            <p:nvPr/>
          </p:nvGrpSpPr>
          <p:grpSpPr bwMode="auto">
            <a:xfrm>
              <a:off x="826" y="1294"/>
              <a:ext cx="115" cy="144"/>
              <a:chOff x="883" y="1396"/>
              <a:chExt cx="115" cy="144"/>
            </a:xfrm>
          </p:grpSpPr>
          <p:sp>
            <p:nvSpPr>
              <p:cNvPr id="460" name="AutoShape 4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61" name="Line 4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62" name="Line 4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63" name="Line 4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64" name="Line 4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65" name="Line 4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66" name="Line 4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459" name="Text Box 49"/>
            <p:cNvSpPr txBox="1">
              <a:spLocks noChangeArrowheads="1"/>
            </p:cNvSpPr>
            <p:nvPr/>
          </p:nvSpPr>
          <p:spPr bwMode="auto">
            <a:xfrm>
              <a:off x="913" y="1292"/>
              <a:ext cx="246"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Qty</a:t>
              </a:r>
            </a:p>
          </p:txBody>
        </p:sp>
      </p:grpSp>
      <p:grpSp>
        <p:nvGrpSpPr>
          <p:cNvPr id="467" name="Group 50"/>
          <p:cNvGrpSpPr>
            <a:grpSpLocks/>
          </p:cNvGrpSpPr>
          <p:nvPr/>
        </p:nvGrpSpPr>
        <p:grpSpPr bwMode="auto">
          <a:xfrm>
            <a:off x="7684288" y="5468459"/>
            <a:ext cx="849313" cy="244475"/>
            <a:chOff x="826" y="1292"/>
            <a:chExt cx="535" cy="154"/>
          </a:xfrm>
        </p:grpSpPr>
        <p:grpSp>
          <p:nvGrpSpPr>
            <p:cNvPr id="468" name="Group 51"/>
            <p:cNvGrpSpPr>
              <a:grpSpLocks/>
            </p:cNvGrpSpPr>
            <p:nvPr/>
          </p:nvGrpSpPr>
          <p:grpSpPr bwMode="auto">
            <a:xfrm>
              <a:off x="826" y="1294"/>
              <a:ext cx="115" cy="144"/>
              <a:chOff x="883" y="1396"/>
              <a:chExt cx="115" cy="144"/>
            </a:xfrm>
          </p:grpSpPr>
          <p:sp>
            <p:nvSpPr>
              <p:cNvPr id="470" name="AutoShape 5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71" name="Line 5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72" name="Line 5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73" name="Line 5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74" name="Line 5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75" name="Line 5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76" name="Line 5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469" name="Text Box 59"/>
            <p:cNvSpPr txBox="1">
              <a:spLocks noChangeArrowheads="1"/>
            </p:cNvSpPr>
            <p:nvPr/>
          </p:nvSpPr>
          <p:spPr bwMode="auto">
            <a:xfrm>
              <a:off x="913" y="1292"/>
              <a:ext cx="44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smtClean="0">
                  <a:ln>
                    <a:noFill/>
                  </a:ln>
                  <a:solidFill>
                    <a:prstClr val="black"/>
                  </a:solidFill>
                  <a:effectLst/>
                  <a:uLnTx/>
                  <a:uFillTx/>
                  <a:latin typeface="Calibri" panose="020F0502020204030204"/>
                </a:rPr>
                <a:t>UnitPrice</a:t>
              </a:r>
              <a:endParaRPr kumimoji="0" lang="en-US" sz="1100" b="0"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477" name="Group 60"/>
          <p:cNvGrpSpPr>
            <a:grpSpLocks/>
          </p:cNvGrpSpPr>
          <p:nvPr/>
        </p:nvGrpSpPr>
        <p:grpSpPr bwMode="auto">
          <a:xfrm>
            <a:off x="7446161" y="4174650"/>
            <a:ext cx="757238" cy="258763"/>
            <a:chOff x="822" y="1077"/>
            <a:chExt cx="477" cy="163"/>
          </a:xfrm>
        </p:grpSpPr>
        <p:grpSp>
          <p:nvGrpSpPr>
            <p:cNvPr id="478" name="Group 61"/>
            <p:cNvGrpSpPr>
              <a:grpSpLocks/>
            </p:cNvGrpSpPr>
            <p:nvPr/>
          </p:nvGrpSpPr>
          <p:grpSpPr bwMode="auto">
            <a:xfrm>
              <a:off x="822" y="1077"/>
              <a:ext cx="115" cy="143"/>
              <a:chOff x="2313" y="1620"/>
              <a:chExt cx="246" cy="324"/>
            </a:xfrm>
          </p:grpSpPr>
          <p:sp>
            <p:nvSpPr>
              <p:cNvPr id="480" name="AutoShape 62"/>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81" name="Line 63"/>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2" name="Line 64"/>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3" name="Line 65"/>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4" name="Line 66"/>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5" name="Line 67"/>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79" name="Text Box 68"/>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a:rPr>
                <a:t>Record</a:t>
              </a:r>
            </a:p>
          </p:txBody>
        </p:sp>
      </p:grpSp>
      <p:grpSp>
        <p:nvGrpSpPr>
          <p:cNvPr id="486" name="Group 69"/>
          <p:cNvGrpSpPr>
            <a:grpSpLocks/>
          </p:cNvGrpSpPr>
          <p:nvPr/>
        </p:nvGrpSpPr>
        <p:grpSpPr bwMode="auto">
          <a:xfrm>
            <a:off x="7681112" y="4427059"/>
            <a:ext cx="487363" cy="244475"/>
            <a:chOff x="826" y="1292"/>
            <a:chExt cx="307" cy="154"/>
          </a:xfrm>
        </p:grpSpPr>
        <p:grpSp>
          <p:nvGrpSpPr>
            <p:cNvPr id="487" name="Group 70"/>
            <p:cNvGrpSpPr>
              <a:grpSpLocks/>
            </p:cNvGrpSpPr>
            <p:nvPr/>
          </p:nvGrpSpPr>
          <p:grpSpPr bwMode="auto">
            <a:xfrm>
              <a:off x="826" y="1294"/>
              <a:ext cx="115" cy="144"/>
              <a:chOff x="883" y="1396"/>
              <a:chExt cx="115" cy="144"/>
            </a:xfrm>
          </p:grpSpPr>
          <p:sp>
            <p:nvSpPr>
              <p:cNvPr id="489" name="AutoShape 7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90" name="Line 7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91" name="Line 7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92" name="Line 7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93" name="Line 7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94" name="Line 7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95" name="Line 7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488" name="Text Box 78"/>
            <p:cNvSpPr txBox="1">
              <a:spLocks noChangeArrowheads="1"/>
            </p:cNvSpPr>
            <p:nvPr/>
          </p:nvSpPr>
          <p:spPr bwMode="auto">
            <a:xfrm>
              <a:off x="913" y="1292"/>
              <a:ext cx="22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PO</a:t>
              </a:r>
            </a:p>
          </p:txBody>
        </p:sp>
      </p:grpSp>
      <p:grpSp>
        <p:nvGrpSpPr>
          <p:cNvPr id="496" name="Group 79"/>
          <p:cNvGrpSpPr>
            <a:grpSpLocks/>
          </p:cNvGrpSpPr>
          <p:nvPr/>
        </p:nvGrpSpPr>
        <p:grpSpPr bwMode="auto">
          <a:xfrm>
            <a:off x="7279475" y="4271484"/>
            <a:ext cx="92075" cy="92075"/>
            <a:chOff x="834" y="1956"/>
            <a:chExt cx="58" cy="58"/>
          </a:xfrm>
        </p:grpSpPr>
        <p:sp>
          <p:nvSpPr>
            <p:cNvPr id="497" name="Rectangle 80"/>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98" name="Line 81"/>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499" name="Group 82"/>
          <p:cNvGrpSpPr>
            <a:grpSpLocks/>
          </p:cNvGrpSpPr>
          <p:nvPr/>
        </p:nvGrpSpPr>
        <p:grpSpPr bwMode="auto">
          <a:xfrm>
            <a:off x="7681112" y="4687409"/>
            <a:ext cx="674688" cy="244475"/>
            <a:chOff x="826" y="1292"/>
            <a:chExt cx="425" cy="154"/>
          </a:xfrm>
        </p:grpSpPr>
        <p:grpSp>
          <p:nvGrpSpPr>
            <p:cNvPr id="500" name="Group 83"/>
            <p:cNvGrpSpPr>
              <a:grpSpLocks/>
            </p:cNvGrpSpPr>
            <p:nvPr/>
          </p:nvGrpSpPr>
          <p:grpSpPr bwMode="auto">
            <a:xfrm>
              <a:off x="826" y="1294"/>
              <a:ext cx="115" cy="144"/>
              <a:chOff x="883" y="1396"/>
              <a:chExt cx="115" cy="144"/>
            </a:xfrm>
          </p:grpSpPr>
          <p:sp>
            <p:nvSpPr>
              <p:cNvPr id="502" name="AutoShape 8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03" name="Line 8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04" name="Line 8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05" name="Line 8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06" name="Line 8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07" name="Line 8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08" name="Line 9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501" name="Text Box 91"/>
            <p:cNvSpPr txBox="1">
              <a:spLocks noChangeArrowheads="1"/>
            </p:cNvSpPr>
            <p:nvPr/>
          </p:nvSpPr>
          <p:spPr bwMode="auto">
            <a:xfrm>
              <a:off x="913" y="1292"/>
              <a:ext cx="33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Status</a:t>
              </a:r>
            </a:p>
          </p:txBody>
        </p:sp>
      </p:grpSp>
      <p:sp>
        <p:nvSpPr>
          <p:cNvPr id="509" name="Line 92"/>
          <p:cNvSpPr>
            <a:spLocks noChangeShapeType="1"/>
          </p:cNvSpPr>
          <p:nvPr/>
        </p:nvSpPr>
        <p:spPr bwMode="auto">
          <a:xfrm>
            <a:off x="7527125" y="4428646"/>
            <a:ext cx="9525" cy="1420812"/>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0" name="Line 93"/>
          <p:cNvSpPr>
            <a:spLocks noChangeShapeType="1"/>
          </p:cNvSpPr>
          <p:nvPr/>
        </p:nvSpPr>
        <p:spPr bwMode="auto">
          <a:xfrm flipH="1">
            <a:off x="7377900" y="4319108"/>
            <a:ext cx="58737" cy="1588"/>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1" name="Line 94"/>
          <p:cNvSpPr>
            <a:spLocks noChangeShapeType="1"/>
          </p:cNvSpPr>
          <p:nvPr/>
        </p:nvSpPr>
        <p:spPr bwMode="auto">
          <a:xfrm flipH="1">
            <a:off x="7530299" y="4552471"/>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2" name="Line 95"/>
          <p:cNvSpPr>
            <a:spLocks noChangeShapeType="1"/>
          </p:cNvSpPr>
          <p:nvPr/>
        </p:nvSpPr>
        <p:spPr bwMode="auto">
          <a:xfrm flipH="1">
            <a:off x="7530299" y="4809646"/>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3" name="Line 96"/>
          <p:cNvSpPr>
            <a:spLocks noChangeShapeType="1"/>
          </p:cNvSpPr>
          <p:nvPr/>
        </p:nvSpPr>
        <p:spPr bwMode="auto">
          <a:xfrm flipH="1">
            <a:off x="7530299" y="5063646"/>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4" name="Line 97"/>
          <p:cNvSpPr>
            <a:spLocks noChangeShapeType="1"/>
          </p:cNvSpPr>
          <p:nvPr/>
        </p:nvSpPr>
        <p:spPr bwMode="auto">
          <a:xfrm flipH="1">
            <a:off x="7533474" y="5343046"/>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5" name="Line 98"/>
          <p:cNvSpPr>
            <a:spLocks noChangeShapeType="1"/>
          </p:cNvSpPr>
          <p:nvPr/>
        </p:nvSpPr>
        <p:spPr bwMode="auto">
          <a:xfrm flipH="1">
            <a:off x="7533474" y="5597046"/>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516" name="Group 170"/>
          <p:cNvGrpSpPr>
            <a:grpSpLocks/>
          </p:cNvGrpSpPr>
          <p:nvPr/>
        </p:nvGrpSpPr>
        <p:grpSpPr bwMode="auto">
          <a:xfrm>
            <a:off x="7684287" y="5725634"/>
            <a:ext cx="593725" cy="244475"/>
            <a:chOff x="826" y="1292"/>
            <a:chExt cx="374" cy="154"/>
          </a:xfrm>
        </p:grpSpPr>
        <p:grpSp>
          <p:nvGrpSpPr>
            <p:cNvPr id="517" name="Group 171"/>
            <p:cNvGrpSpPr>
              <a:grpSpLocks/>
            </p:cNvGrpSpPr>
            <p:nvPr/>
          </p:nvGrpSpPr>
          <p:grpSpPr bwMode="auto">
            <a:xfrm>
              <a:off x="826" y="1294"/>
              <a:ext cx="115" cy="144"/>
              <a:chOff x="883" y="1396"/>
              <a:chExt cx="115" cy="144"/>
            </a:xfrm>
          </p:grpSpPr>
          <p:sp>
            <p:nvSpPr>
              <p:cNvPr id="519" name="AutoShape 17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20" name="Line 17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1" name="Line 17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2" name="Line 17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3" name="Line 17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4" name="Line 17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5" name="Line 17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518" name="Text Box 179"/>
            <p:cNvSpPr txBox="1">
              <a:spLocks noChangeArrowheads="1"/>
            </p:cNvSpPr>
            <p:nvPr/>
          </p:nvSpPr>
          <p:spPr bwMode="auto">
            <a:xfrm>
              <a:off x="913" y="1292"/>
              <a:ext cx="287"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Calibri" panose="020F0502020204030204"/>
                </a:rPr>
                <a:t>Date</a:t>
              </a:r>
            </a:p>
          </p:txBody>
        </p:sp>
      </p:grpSp>
      <p:sp>
        <p:nvSpPr>
          <p:cNvPr id="526" name="Line 180"/>
          <p:cNvSpPr>
            <a:spLocks noChangeShapeType="1"/>
          </p:cNvSpPr>
          <p:nvPr/>
        </p:nvSpPr>
        <p:spPr bwMode="auto">
          <a:xfrm flipH="1">
            <a:off x="7533474" y="5847871"/>
            <a:ext cx="13176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27" name="Line 320"/>
          <p:cNvSpPr>
            <a:spLocks noChangeShapeType="1"/>
          </p:cNvSpPr>
          <p:nvPr/>
        </p:nvSpPr>
        <p:spPr bwMode="auto">
          <a:xfrm flipV="1">
            <a:off x="8095451" y="4533427"/>
            <a:ext cx="2124875" cy="7930"/>
          </a:xfrm>
          <a:prstGeom prst="line">
            <a:avLst/>
          </a:prstGeom>
          <a:noFill/>
          <a:ln w="19050">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28" name="Line 299"/>
          <p:cNvSpPr>
            <a:spLocks noChangeShapeType="1"/>
          </p:cNvSpPr>
          <p:nvPr/>
        </p:nvSpPr>
        <p:spPr bwMode="auto">
          <a:xfrm>
            <a:off x="8138639" y="5326696"/>
            <a:ext cx="2227735" cy="6825"/>
          </a:xfrm>
          <a:prstGeom prst="line">
            <a:avLst/>
          </a:prstGeom>
          <a:noFill/>
          <a:ln w="19050">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29" name="Line 300"/>
          <p:cNvSpPr>
            <a:spLocks noChangeShapeType="1"/>
          </p:cNvSpPr>
          <p:nvPr/>
        </p:nvSpPr>
        <p:spPr bwMode="auto">
          <a:xfrm flipV="1">
            <a:off x="8325636" y="5054121"/>
            <a:ext cx="2092476" cy="4763"/>
          </a:xfrm>
          <a:prstGeom prst="line">
            <a:avLst/>
          </a:prstGeom>
          <a:noFill/>
          <a:ln w="19050">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30" name="Line 301"/>
          <p:cNvSpPr>
            <a:spLocks noChangeShapeType="1"/>
          </p:cNvSpPr>
          <p:nvPr/>
        </p:nvSpPr>
        <p:spPr bwMode="auto">
          <a:xfrm flipV="1">
            <a:off x="8212686" y="4815996"/>
            <a:ext cx="2385082" cy="1042990"/>
          </a:xfrm>
          <a:prstGeom prst="line">
            <a:avLst/>
          </a:prstGeom>
          <a:noFill/>
          <a:ln w="19050">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31" name="Line 302"/>
          <p:cNvSpPr>
            <a:spLocks noChangeShapeType="1"/>
          </p:cNvSpPr>
          <p:nvPr/>
        </p:nvSpPr>
        <p:spPr bwMode="auto">
          <a:xfrm>
            <a:off x="8301585" y="4817586"/>
            <a:ext cx="1971689" cy="1017586"/>
          </a:xfrm>
          <a:prstGeom prst="line">
            <a:avLst/>
          </a:prstGeom>
          <a:noFill/>
          <a:ln w="19050">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32" name="Text Box 163"/>
          <p:cNvSpPr txBox="1">
            <a:spLocks noChangeArrowheads="1"/>
          </p:cNvSpPr>
          <p:nvPr/>
        </p:nvSpPr>
        <p:spPr bwMode="auto">
          <a:xfrm>
            <a:off x="6837354" y="3741611"/>
            <a:ext cx="2043113" cy="286232"/>
          </a:xfrm>
          <a:prstGeom prst="rect">
            <a:avLst/>
          </a:prstGeom>
          <a:noFill/>
          <a:ln w="9525" algn="ctr">
            <a:noFill/>
            <a:miter lim="800000"/>
            <a:headEnd/>
            <a:tailEnd/>
          </a:ln>
        </p:spPr>
        <p:txBody>
          <a:bodyPr>
            <a:spAutoFit/>
          </a:bodyPr>
          <a:lstStyle/>
          <a:p>
            <a:pPr algn="ctr" defTabSz="914400">
              <a:lnSpc>
                <a:spcPct val="90000"/>
              </a:lnSpc>
              <a:spcBef>
                <a:spcPct val="40000"/>
              </a:spcBef>
            </a:pPr>
            <a:r>
              <a:rPr lang="en-US" sz="1400" b="1" dirty="0">
                <a:solidFill>
                  <a:prstClr val="black"/>
                </a:solidFill>
                <a:latin typeface="Segoe UI Light" pitchFamily="34" charset="0"/>
              </a:rPr>
              <a:t>Source</a:t>
            </a:r>
            <a:r>
              <a:rPr lang="en-US" sz="1400" b="1" dirty="0" smtClean="0">
                <a:solidFill>
                  <a:prstClr val="black"/>
                </a:solidFill>
                <a:latin typeface="Segoe UI (Body)"/>
              </a:rPr>
              <a:t> </a:t>
            </a:r>
            <a:r>
              <a:rPr lang="en-US" sz="1400" b="1" dirty="0">
                <a:solidFill>
                  <a:prstClr val="black"/>
                </a:solidFill>
                <a:latin typeface="Segoe UI Light" pitchFamily="34" charset="0"/>
              </a:rPr>
              <a:t>Schema</a:t>
            </a:r>
          </a:p>
        </p:txBody>
      </p:sp>
    </p:spTree>
    <p:extLst>
      <p:ext uri="{BB962C8B-B14F-4D97-AF65-F5344CB8AC3E}">
        <p14:creationId xmlns:p14="http://schemas.microsoft.com/office/powerpoint/2010/main" val="2006715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wipe(up)">
                                      <p:cBhvr>
                                        <p:cTn id="10" dur="500"/>
                                        <p:tgtEl>
                                          <p:spTgt spid="15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27"/>
                                        </p:tgtEl>
                                        <p:attrNameLst>
                                          <p:attrName>style.visibility</p:attrName>
                                        </p:attrNameLst>
                                      </p:cBhvr>
                                      <p:to>
                                        <p:strVal val="visible"/>
                                      </p:to>
                                    </p:set>
                                    <p:animEffect transition="in" filter="wipe(left)">
                                      <p:cBhvr>
                                        <p:cTn id="14" dur="500"/>
                                        <p:tgtEl>
                                          <p:spTgt spid="52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31"/>
                                        </p:tgtEl>
                                        <p:attrNameLst>
                                          <p:attrName>style.visibility</p:attrName>
                                        </p:attrNameLst>
                                      </p:cBhvr>
                                      <p:to>
                                        <p:strVal val="visible"/>
                                      </p:to>
                                    </p:set>
                                    <p:animEffect transition="in" filter="wipe(left)">
                                      <p:cBhvr>
                                        <p:cTn id="18" dur="500"/>
                                        <p:tgtEl>
                                          <p:spTgt spid="5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29"/>
                                        </p:tgtEl>
                                        <p:attrNameLst>
                                          <p:attrName>style.visibility</p:attrName>
                                        </p:attrNameLst>
                                      </p:cBhvr>
                                      <p:to>
                                        <p:strVal val="visible"/>
                                      </p:to>
                                    </p:set>
                                    <p:animEffect transition="in" filter="wipe(left)">
                                      <p:cBhvr>
                                        <p:cTn id="22" dur="500"/>
                                        <p:tgtEl>
                                          <p:spTgt spid="529"/>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528"/>
                                        </p:tgtEl>
                                        <p:attrNameLst>
                                          <p:attrName>style.visibility</p:attrName>
                                        </p:attrNameLst>
                                      </p:cBhvr>
                                      <p:to>
                                        <p:strVal val="visible"/>
                                      </p:to>
                                    </p:set>
                                    <p:animEffect transition="in" filter="wipe(left)">
                                      <p:cBhvr>
                                        <p:cTn id="26" dur="500"/>
                                        <p:tgtEl>
                                          <p:spTgt spid="528"/>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530"/>
                                        </p:tgtEl>
                                        <p:attrNameLst>
                                          <p:attrName>style.visibility</p:attrName>
                                        </p:attrNameLst>
                                      </p:cBhvr>
                                      <p:to>
                                        <p:strVal val="visible"/>
                                      </p:to>
                                    </p:set>
                                    <p:animEffect transition="in" filter="wipe(left)">
                                      <p:cBhvr>
                                        <p:cTn id="30" dur="5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59" grpId="0" animBg="1"/>
      <p:bldP spid="527" grpId="0" animBg="1"/>
      <p:bldP spid="528" grpId="0" animBg="1"/>
      <p:bldP spid="529" grpId="0" animBg="1"/>
      <p:bldP spid="530" grpId="0" animBg="1"/>
      <p:bldP spid="5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stretch>
            <a:fillRect/>
          </a:stretch>
        </p:blipFill>
        <p:spPr>
          <a:xfrm>
            <a:off x="3553941" y="2201119"/>
            <a:ext cx="7326079" cy="3600400"/>
          </a:xfrm>
          <a:prstGeom prst="rect">
            <a:avLst/>
          </a:prstGeom>
        </p:spPr>
      </p:pic>
      <p:sp>
        <p:nvSpPr>
          <p:cNvPr id="3" name="Title 2"/>
          <p:cNvSpPr>
            <a:spLocks noGrp="1"/>
          </p:cNvSpPr>
          <p:nvPr>
            <p:ph type="title"/>
          </p:nvPr>
        </p:nvSpPr>
        <p:spPr/>
        <p:txBody>
          <a:bodyPr/>
          <a:lstStyle/>
          <a:p>
            <a:r>
              <a:rPr lang="en-US" dirty="0"/>
              <a:t>Creating a Map by Using the BizTalk Mapper</a:t>
            </a:r>
            <a:endParaRPr lang="pt-PT" dirty="0"/>
          </a:p>
        </p:txBody>
      </p:sp>
      <p:grpSp>
        <p:nvGrpSpPr>
          <p:cNvPr id="5" name="Group 4"/>
          <p:cNvGrpSpPr/>
          <p:nvPr/>
        </p:nvGrpSpPr>
        <p:grpSpPr>
          <a:xfrm>
            <a:off x="8125615" y="3929309"/>
            <a:ext cx="1357345" cy="2788325"/>
            <a:chOff x="7024668" y="3153688"/>
            <a:chExt cx="1357345" cy="2788325"/>
          </a:xfrm>
        </p:grpSpPr>
        <p:sp>
          <p:nvSpPr>
            <p:cNvPr id="6" name="Line 18"/>
            <p:cNvSpPr>
              <a:spLocks noChangeShapeType="1"/>
            </p:cNvSpPr>
            <p:nvPr/>
          </p:nvSpPr>
          <p:spPr bwMode="auto">
            <a:xfrm flipH="1" flipV="1">
              <a:off x="7688262" y="3153688"/>
              <a:ext cx="0" cy="2181899"/>
            </a:xfrm>
            <a:prstGeom prst="line">
              <a:avLst/>
            </a:prstGeom>
            <a:noFill/>
            <a:ln w="38100">
              <a:solidFill>
                <a:srgbClr val="CC0000"/>
              </a:solidFill>
              <a:round/>
              <a:headEnd/>
              <a:tailEnd type="triangle" w="med" len="med"/>
            </a:ln>
          </p:spPr>
          <p:txBody>
            <a:bodyPr anchor="ctr"/>
            <a:lstStyle/>
            <a:p>
              <a:endParaRPr lang="en-US"/>
            </a:p>
          </p:txBody>
        </p:sp>
        <p:sp>
          <p:nvSpPr>
            <p:cNvPr id="7" name="AutoShape 21"/>
            <p:cNvSpPr>
              <a:spLocks noChangeArrowheads="1"/>
            </p:cNvSpPr>
            <p:nvPr/>
          </p:nvSpPr>
          <p:spPr bwMode="auto">
            <a:xfrm>
              <a:off x="7024668" y="5329238"/>
              <a:ext cx="135734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Destination</a:t>
              </a:r>
              <a:br>
                <a:rPr lang="en-US" sz="1600" b="1" dirty="0">
                  <a:solidFill>
                    <a:schemeClr val="lt1"/>
                  </a:solidFill>
                </a:rPr>
              </a:br>
              <a:r>
                <a:rPr lang="en-US" sz="1600" b="1" dirty="0">
                  <a:solidFill>
                    <a:schemeClr val="lt1"/>
                  </a:solidFill>
                </a:rPr>
                <a:t>Schema</a:t>
              </a:r>
            </a:p>
          </p:txBody>
        </p:sp>
      </p:grpSp>
      <p:grpSp>
        <p:nvGrpSpPr>
          <p:cNvPr id="8" name="Group 7"/>
          <p:cNvGrpSpPr/>
          <p:nvPr/>
        </p:nvGrpSpPr>
        <p:grpSpPr>
          <a:xfrm>
            <a:off x="6307791" y="1377861"/>
            <a:ext cx="1228725" cy="1696400"/>
            <a:chOff x="5548313" y="5329238"/>
            <a:chExt cx="1228725" cy="1696400"/>
          </a:xfrm>
        </p:grpSpPr>
        <p:sp>
          <p:nvSpPr>
            <p:cNvPr id="9" name="Line 17"/>
            <p:cNvSpPr>
              <a:spLocks noChangeShapeType="1"/>
            </p:cNvSpPr>
            <p:nvPr/>
          </p:nvSpPr>
          <p:spPr bwMode="auto">
            <a:xfrm flipH="1">
              <a:off x="6138637" y="5335586"/>
              <a:ext cx="25624" cy="1690052"/>
            </a:xfrm>
            <a:prstGeom prst="line">
              <a:avLst/>
            </a:prstGeom>
            <a:noFill/>
            <a:ln w="38100">
              <a:solidFill>
                <a:srgbClr val="CC0000"/>
              </a:solidFill>
              <a:round/>
              <a:headEnd/>
              <a:tailEnd type="triangle" w="med" len="med"/>
            </a:ln>
          </p:spPr>
          <p:txBody>
            <a:bodyPr anchor="ctr"/>
            <a:lstStyle/>
            <a:p>
              <a:endParaRPr lang="en-US" sz="1600"/>
            </a:p>
          </p:txBody>
        </p:sp>
        <p:sp>
          <p:nvSpPr>
            <p:cNvPr id="10" name="AutoShape 27"/>
            <p:cNvSpPr>
              <a:spLocks noChangeArrowheads="1"/>
            </p:cNvSpPr>
            <p:nvPr/>
          </p:nvSpPr>
          <p:spPr bwMode="auto">
            <a:xfrm>
              <a:off x="5548313" y="5329238"/>
              <a:ext cx="122872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Map Grid</a:t>
              </a:r>
            </a:p>
          </p:txBody>
        </p:sp>
      </p:grpSp>
      <p:grpSp>
        <p:nvGrpSpPr>
          <p:cNvPr id="11" name="Group 10"/>
          <p:cNvGrpSpPr/>
          <p:nvPr/>
        </p:nvGrpSpPr>
        <p:grpSpPr>
          <a:xfrm>
            <a:off x="4575010" y="4073326"/>
            <a:ext cx="1228725" cy="2709988"/>
            <a:chOff x="4017963" y="3232025"/>
            <a:chExt cx="1228725" cy="2709988"/>
          </a:xfrm>
        </p:grpSpPr>
        <p:sp>
          <p:nvSpPr>
            <p:cNvPr id="12" name="Line 28"/>
            <p:cNvSpPr>
              <a:spLocks noChangeShapeType="1"/>
            </p:cNvSpPr>
            <p:nvPr/>
          </p:nvSpPr>
          <p:spPr bwMode="auto">
            <a:xfrm flipV="1">
              <a:off x="4633912" y="3232025"/>
              <a:ext cx="32122" cy="2103563"/>
            </a:xfrm>
            <a:prstGeom prst="line">
              <a:avLst/>
            </a:prstGeom>
            <a:noFill/>
            <a:ln w="38100">
              <a:solidFill>
                <a:srgbClr val="CC0000"/>
              </a:solidFill>
              <a:round/>
              <a:headEnd/>
              <a:tailEnd type="triangle" w="med" len="med"/>
            </a:ln>
          </p:spPr>
          <p:txBody>
            <a:bodyPr anchor="ctr"/>
            <a:lstStyle/>
            <a:p>
              <a:endParaRPr lang="en-US"/>
            </a:p>
          </p:txBody>
        </p:sp>
        <p:sp>
          <p:nvSpPr>
            <p:cNvPr id="13" name="AutoShape 29"/>
            <p:cNvSpPr>
              <a:spLocks noChangeArrowheads="1"/>
            </p:cNvSpPr>
            <p:nvPr/>
          </p:nvSpPr>
          <p:spPr bwMode="auto">
            <a:xfrm>
              <a:off x="4017963" y="5329238"/>
              <a:ext cx="122872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Source</a:t>
              </a:r>
              <a:br>
                <a:rPr lang="en-US" sz="1600" b="1" dirty="0">
                  <a:solidFill>
                    <a:schemeClr val="lt1"/>
                  </a:solidFill>
                </a:rPr>
              </a:br>
              <a:r>
                <a:rPr lang="en-US" sz="1600" b="1" dirty="0">
                  <a:solidFill>
                    <a:schemeClr val="lt1"/>
                  </a:solidFill>
                </a:rPr>
                <a:t>Schema</a:t>
              </a:r>
            </a:p>
          </p:txBody>
        </p:sp>
      </p:grpSp>
      <p:grpSp>
        <p:nvGrpSpPr>
          <p:cNvPr id="14" name="Group 13"/>
          <p:cNvGrpSpPr/>
          <p:nvPr/>
        </p:nvGrpSpPr>
        <p:grpSpPr>
          <a:xfrm>
            <a:off x="10340239" y="4874929"/>
            <a:ext cx="1981672" cy="612775"/>
            <a:chOff x="6319366" y="5329238"/>
            <a:chExt cx="1981672" cy="612775"/>
          </a:xfrm>
        </p:grpSpPr>
        <p:sp>
          <p:nvSpPr>
            <p:cNvPr id="15" name="Line 18"/>
            <p:cNvSpPr>
              <a:spLocks noChangeShapeType="1"/>
            </p:cNvSpPr>
            <p:nvPr/>
          </p:nvSpPr>
          <p:spPr bwMode="auto">
            <a:xfrm flipH="1" flipV="1">
              <a:off x="6319366" y="5679763"/>
              <a:ext cx="752948" cy="0"/>
            </a:xfrm>
            <a:prstGeom prst="line">
              <a:avLst/>
            </a:prstGeom>
            <a:noFill/>
            <a:ln w="38100">
              <a:solidFill>
                <a:srgbClr val="CC0000"/>
              </a:solidFill>
              <a:round/>
              <a:headEnd/>
              <a:tailEnd type="triangle" w="med" len="med"/>
            </a:ln>
          </p:spPr>
          <p:txBody>
            <a:bodyPr anchor="ctr"/>
            <a:lstStyle/>
            <a:p>
              <a:endParaRPr lang="en-US"/>
            </a:p>
          </p:txBody>
        </p:sp>
        <p:sp>
          <p:nvSpPr>
            <p:cNvPr id="16" name="AutoShape 21"/>
            <p:cNvSpPr>
              <a:spLocks noChangeArrowheads="1"/>
            </p:cNvSpPr>
            <p:nvPr/>
          </p:nvSpPr>
          <p:spPr bwMode="auto">
            <a:xfrm>
              <a:off x="7072313" y="5329238"/>
              <a:ext cx="122872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Properties Windows</a:t>
              </a:r>
            </a:p>
          </p:txBody>
        </p:sp>
      </p:grpSp>
      <p:grpSp>
        <p:nvGrpSpPr>
          <p:cNvPr id="20" name="Group 19"/>
          <p:cNvGrpSpPr/>
          <p:nvPr/>
        </p:nvGrpSpPr>
        <p:grpSpPr>
          <a:xfrm>
            <a:off x="10340239" y="3241193"/>
            <a:ext cx="1977874" cy="612775"/>
            <a:chOff x="6323164" y="5329238"/>
            <a:chExt cx="1977874" cy="612775"/>
          </a:xfrm>
        </p:grpSpPr>
        <p:sp>
          <p:nvSpPr>
            <p:cNvPr id="21" name="Line 18"/>
            <p:cNvSpPr>
              <a:spLocks noChangeShapeType="1"/>
            </p:cNvSpPr>
            <p:nvPr/>
          </p:nvSpPr>
          <p:spPr bwMode="auto">
            <a:xfrm flipH="1" flipV="1">
              <a:off x="6323164" y="5679763"/>
              <a:ext cx="749150" cy="0"/>
            </a:xfrm>
            <a:prstGeom prst="line">
              <a:avLst/>
            </a:prstGeom>
            <a:noFill/>
            <a:ln w="38100">
              <a:solidFill>
                <a:srgbClr val="CC0000"/>
              </a:solidFill>
              <a:round/>
              <a:headEnd/>
              <a:tailEnd type="triangle" w="med" len="med"/>
            </a:ln>
          </p:spPr>
          <p:txBody>
            <a:bodyPr anchor="ctr"/>
            <a:lstStyle/>
            <a:p>
              <a:endParaRPr lang="en-US"/>
            </a:p>
          </p:txBody>
        </p:sp>
        <p:sp>
          <p:nvSpPr>
            <p:cNvPr id="22" name="AutoShape 21"/>
            <p:cNvSpPr>
              <a:spLocks noChangeArrowheads="1"/>
            </p:cNvSpPr>
            <p:nvPr/>
          </p:nvSpPr>
          <p:spPr bwMode="auto">
            <a:xfrm>
              <a:off x="7072313" y="5329238"/>
              <a:ext cx="122872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Solution Explorer</a:t>
              </a:r>
            </a:p>
          </p:txBody>
        </p:sp>
      </p:grpSp>
      <p:grpSp>
        <p:nvGrpSpPr>
          <p:cNvPr id="23" name="Group 22"/>
          <p:cNvGrpSpPr/>
          <p:nvPr/>
        </p:nvGrpSpPr>
        <p:grpSpPr>
          <a:xfrm>
            <a:off x="6074221" y="5487703"/>
            <a:ext cx="1872208" cy="1262072"/>
            <a:chOff x="6772399" y="4679941"/>
            <a:chExt cx="1872208" cy="1262072"/>
          </a:xfrm>
        </p:grpSpPr>
        <p:sp>
          <p:nvSpPr>
            <p:cNvPr id="24" name="Line 18"/>
            <p:cNvSpPr>
              <a:spLocks noChangeShapeType="1"/>
            </p:cNvSpPr>
            <p:nvPr/>
          </p:nvSpPr>
          <p:spPr bwMode="auto">
            <a:xfrm flipH="1" flipV="1">
              <a:off x="7688262" y="4679941"/>
              <a:ext cx="0" cy="655645"/>
            </a:xfrm>
            <a:prstGeom prst="line">
              <a:avLst/>
            </a:prstGeom>
            <a:noFill/>
            <a:ln w="38100">
              <a:solidFill>
                <a:srgbClr val="CC0000"/>
              </a:solidFill>
              <a:round/>
              <a:headEnd/>
              <a:tailEnd type="triangle" w="med" len="med"/>
            </a:ln>
          </p:spPr>
          <p:txBody>
            <a:bodyPr anchor="ctr"/>
            <a:lstStyle/>
            <a:p>
              <a:endParaRPr lang="en-US"/>
            </a:p>
          </p:txBody>
        </p:sp>
        <p:sp>
          <p:nvSpPr>
            <p:cNvPr id="25" name="AutoShape 21"/>
            <p:cNvSpPr>
              <a:spLocks noChangeArrowheads="1"/>
            </p:cNvSpPr>
            <p:nvPr/>
          </p:nvSpPr>
          <p:spPr bwMode="auto">
            <a:xfrm>
              <a:off x="6772399" y="5329238"/>
              <a:ext cx="1872208"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Task List and Output Windows</a:t>
              </a:r>
            </a:p>
          </p:txBody>
        </p:sp>
      </p:grpSp>
      <p:grpSp>
        <p:nvGrpSpPr>
          <p:cNvPr id="26" name="Group 25"/>
          <p:cNvGrpSpPr/>
          <p:nvPr/>
        </p:nvGrpSpPr>
        <p:grpSpPr>
          <a:xfrm>
            <a:off x="3582858" y="1377861"/>
            <a:ext cx="1228725" cy="1696400"/>
            <a:chOff x="5548313" y="5329238"/>
            <a:chExt cx="1228725" cy="1696400"/>
          </a:xfrm>
        </p:grpSpPr>
        <p:sp>
          <p:nvSpPr>
            <p:cNvPr id="27" name="Line 17"/>
            <p:cNvSpPr>
              <a:spLocks noChangeShapeType="1"/>
            </p:cNvSpPr>
            <p:nvPr/>
          </p:nvSpPr>
          <p:spPr bwMode="auto">
            <a:xfrm flipH="1">
              <a:off x="6138637" y="5335586"/>
              <a:ext cx="25624" cy="1690052"/>
            </a:xfrm>
            <a:prstGeom prst="line">
              <a:avLst/>
            </a:prstGeom>
            <a:noFill/>
            <a:ln w="38100">
              <a:solidFill>
                <a:srgbClr val="CC0000"/>
              </a:solidFill>
              <a:round/>
              <a:headEnd/>
              <a:tailEnd type="triangle" w="med" len="med"/>
            </a:ln>
          </p:spPr>
          <p:txBody>
            <a:bodyPr anchor="ctr"/>
            <a:lstStyle/>
            <a:p>
              <a:endParaRPr lang="en-US" sz="1600"/>
            </a:p>
          </p:txBody>
        </p:sp>
        <p:sp>
          <p:nvSpPr>
            <p:cNvPr id="28" name="AutoShape 27"/>
            <p:cNvSpPr>
              <a:spLocks noChangeArrowheads="1"/>
            </p:cNvSpPr>
            <p:nvPr/>
          </p:nvSpPr>
          <p:spPr bwMode="auto">
            <a:xfrm>
              <a:off x="5548313" y="5329238"/>
              <a:ext cx="122872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Functoids in Toolbox</a:t>
              </a:r>
            </a:p>
          </p:txBody>
        </p:sp>
      </p:grpSp>
      <p:sp>
        <p:nvSpPr>
          <p:cNvPr id="32" name="Rectangle 31"/>
          <p:cNvSpPr/>
          <p:nvPr/>
        </p:nvSpPr>
        <p:spPr bwMode="auto">
          <a:xfrm>
            <a:off x="187103" y="2201118"/>
            <a:ext cx="3204732" cy="3600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BizTalk Mapper</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Integrated within </a:t>
            </a:r>
            <a:br>
              <a:rPr lang="en-US" sz="1600" b="1" dirty="0">
                <a:solidFill>
                  <a:schemeClr val="tx1"/>
                </a:solidFill>
                <a:latin typeface="+mj-lt"/>
              </a:rPr>
            </a:br>
            <a:r>
              <a:rPr lang="en-US" sz="1600" b="1" dirty="0">
                <a:solidFill>
                  <a:schemeClr val="tx1"/>
                </a:solidFill>
                <a:latin typeface="+mj-lt"/>
              </a:rPr>
              <a:t>Visual Studio</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Starts when a map is opened or added to</a:t>
            </a:r>
            <a:br>
              <a:rPr lang="en-US" sz="1600" b="1" dirty="0">
                <a:solidFill>
                  <a:schemeClr val="tx1"/>
                </a:solidFill>
                <a:latin typeface="+mj-lt"/>
              </a:rPr>
            </a:br>
            <a:r>
              <a:rPr lang="en-US" sz="1600" b="1" dirty="0">
                <a:solidFill>
                  <a:schemeClr val="tx1"/>
                </a:solidFill>
                <a:latin typeface="+mj-lt"/>
              </a:rPr>
              <a:t>a project</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Source and destination schemas must be part of the project or contained in a referenced assembly</a:t>
            </a:r>
          </a:p>
        </p:txBody>
      </p:sp>
    </p:spTree>
    <p:extLst>
      <p:ext uri="{BB962C8B-B14F-4D97-AF65-F5344CB8AC3E}">
        <p14:creationId xmlns:p14="http://schemas.microsoft.com/office/powerpoint/2010/main" val="2953112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right)">
                                      <p:cBhvr>
                                        <p:cTn id="23" dur="500"/>
                                        <p:tgtEl>
                                          <p:spTgt spid="14"/>
                                        </p:tgtEl>
                                      </p:cBhvr>
                                    </p:animEffect>
                                  </p:childTnLst>
                                </p:cTn>
                              </p:par>
                              <p:par>
                                <p:cTn id="24" presetID="22" presetClass="entr" presetSubtype="2"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Links</a:t>
            </a:r>
            <a:endParaRPr lang="pt-PT" dirty="0"/>
          </a:p>
        </p:txBody>
      </p:sp>
      <p:graphicFrame>
        <p:nvGraphicFramePr>
          <p:cNvPr id="5" name="Group 329"/>
          <p:cNvGraphicFramePr>
            <a:graphicFrameLocks noGrp="1"/>
          </p:cNvGraphicFramePr>
          <p:nvPr>
            <p:extLst>
              <p:ext uri="{D42A27DB-BD31-4B8C-83A1-F6EECF244321}">
                <p14:modId xmlns:p14="http://schemas.microsoft.com/office/powerpoint/2010/main" val="2640220879"/>
              </p:ext>
            </p:extLst>
          </p:nvPr>
        </p:nvGraphicFramePr>
        <p:xfrm>
          <a:off x="1817688" y="1390650"/>
          <a:ext cx="8551862" cy="5314950"/>
        </p:xfrm>
        <a:graphic>
          <a:graphicData uri="http://schemas.openxmlformats.org/drawingml/2006/table">
            <a:tbl>
              <a:tblPr/>
              <a:tblGrid>
                <a:gridCol w="3811587"/>
                <a:gridCol w="4740275"/>
              </a:tblGrid>
              <a:tr h="476250">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800" b="1" i="0" u="none" strike="noStrike" cap="none" normalizeH="0" baseline="0" dirty="0" smtClean="0">
                          <a:ln>
                            <a:noFill/>
                          </a:ln>
                          <a:solidFill>
                            <a:schemeClr val="bg1"/>
                          </a:solidFill>
                          <a:effectLst/>
                          <a:latin typeface="Segoe UI Light (Headings)"/>
                        </a:rPr>
                        <a:t>Link Type</a:t>
                      </a:r>
                    </a:p>
                  </a:txBody>
                  <a:tcPr anchor="ctr"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solidFill>
                      <a:srgbClr val="0072C6"/>
                    </a:solidFill>
                  </a:tcPr>
                </a:tc>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dirty="0" smtClean="0">
                          <a:ln>
                            <a:noFill/>
                          </a:ln>
                          <a:solidFill>
                            <a:schemeClr val="bg1"/>
                          </a:solidFill>
                          <a:effectLst/>
                          <a:latin typeface="Segoe UI Light (Headings)"/>
                        </a:rPr>
                        <a:t>Usage</a:t>
                      </a:r>
                    </a:p>
                  </a:txBody>
                  <a:tcPr anchor="ctr"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solidFill>
                      <a:srgbClr val="0072C6"/>
                    </a:solidFill>
                  </a:tcPr>
                </a:tc>
              </a:tr>
              <a:tr h="1603375">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j-lt"/>
                        </a:rPr>
                        <a:t>Simple link (one-to-one)</a:t>
                      </a:r>
                    </a:p>
                  </a:txBody>
                  <a:tcPr anchor="b"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noFill/>
                  </a:tcPr>
                </a:tc>
                <a:tc>
                  <a:txBody>
                    <a:bodyPr/>
                    <a:lstStyle/>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j-lt"/>
                        </a:rPr>
                        <a:t>Create a single link by dragging and dropping</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j-lt"/>
                        </a:rPr>
                        <a:t>Can be made between nodes or records</a:t>
                      </a:r>
                    </a:p>
                  </a:txBody>
                  <a:tcPr anchor="ctr"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solidFill>
                      <a:schemeClr val="bg1"/>
                    </a:solidFill>
                  </a:tcPr>
                </a:tc>
              </a:tr>
              <a:tr h="1600200">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j-lt"/>
                        </a:rPr>
                        <a:t>Structure link (multiple)</a:t>
                      </a:r>
                    </a:p>
                  </a:txBody>
                  <a:tcPr anchor="b"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noFill/>
                  </a:tcPr>
                </a:tc>
                <a:tc>
                  <a:txBody>
                    <a:bodyPr/>
                    <a:lstStyle/>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j-lt"/>
                        </a:rPr>
                        <a:t>Create multiple links simultaneously</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j-lt"/>
                        </a:rPr>
                        <a:t>Relevant schema structures must be the same</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j-lt"/>
                        </a:rPr>
                        <a:t>Use when node names are different but order is the same (or similar)</a:t>
                      </a:r>
                    </a:p>
                  </a:txBody>
                  <a:tcPr anchor="ctr"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solidFill>
                      <a:schemeClr val="bg1"/>
                    </a:solidFill>
                  </a:tcPr>
                </a:tc>
              </a:tr>
              <a:tr h="1635125">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j-lt"/>
                        </a:rPr>
                        <a:t>Name-matching link (multiple)</a:t>
                      </a:r>
                    </a:p>
                  </a:txBody>
                  <a:tcPr anchor="b"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noFill/>
                  </a:tcPr>
                </a:tc>
                <a:tc>
                  <a:txBody>
                    <a:bodyPr/>
                    <a:lstStyle/>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j-lt"/>
                        </a:rPr>
                        <a:t>Create multiple links simultaneously</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j-lt"/>
                        </a:rPr>
                        <a:t>Record or field names must match</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j-lt"/>
                        </a:rPr>
                        <a:t>Similar but not identical schema structures</a:t>
                      </a:r>
                    </a:p>
                  </a:txBody>
                  <a:tcPr anchor="ctr" horzOverflow="overflow">
                    <a:lnL w="12700" cap="flat" cmpd="sng" algn="ctr">
                      <a:solidFill>
                        <a:srgbClr val="0072C6"/>
                      </a:solidFill>
                      <a:prstDash val="solid"/>
                      <a:round/>
                      <a:headEnd type="none" w="med" len="med"/>
                      <a:tailEnd type="none" w="med" len="med"/>
                    </a:lnL>
                    <a:lnR w="12700" cap="flat" cmpd="sng" algn="ctr">
                      <a:solidFill>
                        <a:srgbClr val="0072C6"/>
                      </a:solidFill>
                      <a:prstDash val="solid"/>
                      <a:round/>
                      <a:headEnd type="none" w="med" len="med"/>
                      <a:tailEnd type="none" w="med" len="med"/>
                    </a:ln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AutoShape 21"/>
          <p:cNvSpPr>
            <a:spLocks noChangeArrowheads="1"/>
          </p:cNvSpPr>
          <p:nvPr/>
        </p:nvSpPr>
        <p:spPr bwMode="auto">
          <a:xfrm>
            <a:off x="2095500" y="1981200"/>
            <a:ext cx="1473200" cy="1138238"/>
          </a:xfrm>
          <a:prstGeom prst="roundRect">
            <a:avLst>
              <a:gd name="adj" fmla="val 4167"/>
            </a:avLst>
          </a:prstGeom>
          <a:solidFill>
            <a:sysClr val="window" lastClr="FFFFFF"/>
          </a:solidFill>
          <a:ln w="19050" cap="flat" cmpd="sng" algn="ctr">
            <a:solidFill>
              <a:srgbClr val="4472C4"/>
            </a:solidFill>
            <a:prstDash val="solid"/>
            <a:miter lim="800000"/>
            <a:headEnd/>
            <a:tailEnd/>
          </a:ln>
          <a:effectLst/>
        </p:spPr>
        <p:txBody>
          <a:bodyPr anchor="ctr"/>
          <a:lstStyle/>
          <a:p>
            <a:pPr marL="177800" indent="-177800" defTabSz="914400">
              <a:lnSpc>
                <a:spcPct val="90000"/>
              </a:lnSpc>
              <a:spcBef>
                <a:spcPct val="40000"/>
              </a:spcBef>
              <a:buSzPct val="85000"/>
            </a:pPr>
            <a:endParaRPr lang="en-US" kern="0">
              <a:solidFill>
                <a:prstClr val="black"/>
              </a:solidFill>
              <a:latin typeface="Calibri" panose="020F0502020204030204"/>
            </a:endParaRPr>
          </a:p>
        </p:txBody>
      </p:sp>
      <p:sp>
        <p:nvSpPr>
          <p:cNvPr id="7" name="AutoShape 22"/>
          <p:cNvSpPr>
            <a:spLocks noChangeArrowheads="1"/>
          </p:cNvSpPr>
          <p:nvPr/>
        </p:nvSpPr>
        <p:spPr bwMode="auto">
          <a:xfrm>
            <a:off x="3917950" y="1981200"/>
            <a:ext cx="1473200" cy="1150938"/>
          </a:xfrm>
          <a:prstGeom prst="roundRect">
            <a:avLst>
              <a:gd name="adj" fmla="val 4167"/>
            </a:avLst>
          </a:prstGeom>
          <a:solidFill>
            <a:sysClr val="window" lastClr="FFFFFF"/>
          </a:solidFill>
          <a:ln w="19050" cap="flat" cmpd="sng" algn="ctr">
            <a:solidFill>
              <a:srgbClr val="4472C4"/>
            </a:solidFill>
            <a:prstDash val="solid"/>
            <a:miter lim="800000"/>
            <a:headEnd/>
            <a:tailEnd/>
          </a:ln>
          <a:effectLst/>
        </p:spPr>
        <p:txBody>
          <a:bodyPr anchor="ctr"/>
          <a:lstStyle/>
          <a:p>
            <a:pPr marL="177800" indent="-177800" defTabSz="914400">
              <a:lnSpc>
                <a:spcPct val="90000"/>
              </a:lnSpc>
              <a:spcBef>
                <a:spcPct val="40000"/>
              </a:spcBef>
              <a:buSzPct val="85000"/>
            </a:pPr>
            <a:endParaRPr lang="en-US" kern="0">
              <a:solidFill>
                <a:prstClr val="black"/>
              </a:solidFill>
              <a:latin typeface="Calibri" panose="020F0502020204030204"/>
            </a:endParaRPr>
          </a:p>
        </p:txBody>
      </p:sp>
      <p:grpSp>
        <p:nvGrpSpPr>
          <p:cNvPr id="8" name="Group 23"/>
          <p:cNvGrpSpPr>
            <a:grpSpLocks/>
          </p:cNvGrpSpPr>
          <p:nvPr/>
        </p:nvGrpSpPr>
        <p:grpSpPr bwMode="auto">
          <a:xfrm>
            <a:off x="2606679" y="2805118"/>
            <a:ext cx="744539" cy="258763"/>
            <a:chOff x="826" y="1292"/>
            <a:chExt cx="469" cy="163"/>
          </a:xfrm>
        </p:grpSpPr>
        <p:grpSp>
          <p:nvGrpSpPr>
            <p:cNvPr id="9" name="Group 24"/>
            <p:cNvGrpSpPr>
              <a:grpSpLocks/>
            </p:cNvGrpSpPr>
            <p:nvPr/>
          </p:nvGrpSpPr>
          <p:grpSpPr bwMode="auto">
            <a:xfrm>
              <a:off x="826" y="1294"/>
              <a:ext cx="115" cy="144"/>
              <a:chOff x="883" y="1396"/>
              <a:chExt cx="115" cy="144"/>
            </a:xfrm>
          </p:grpSpPr>
          <p:sp>
            <p:nvSpPr>
              <p:cNvPr id="11" name="AutoShape 2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2" name="Line 2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13" name="Line 2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14" name="Line 2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15" name="Line 2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16" name="Line 3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17" name="Line 3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10" name="Text Box 32"/>
            <p:cNvSpPr txBox="1">
              <a:spLocks noChangeArrowheads="1"/>
            </p:cNvSpPr>
            <p:nvPr/>
          </p:nvSpPr>
          <p:spPr bwMode="auto">
            <a:xfrm>
              <a:off x="913" y="1292"/>
              <a:ext cx="382"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ItemID</a:t>
              </a:r>
            </a:p>
          </p:txBody>
        </p:sp>
      </p:grpSp>
      <p:grpSp>
        <p:nvGrpSpPr>
          <p:cNvPr id="18" name="Group 33"/>
          <p:cNvGrpSpPr>
            <a:grpSpLocks/>
          </p:cNvGrpSpPr>
          <p:nvPr/>
        </p:nvGrpSpPr>
        <p:grpSpPr bwMode="auto">
          <a:xfrm>
            <a:off x="2368553" y="2033589"/>
            <a:ext cx="757239" cy="257175"/>
            <a:chOff x="822" y="1078"/>
            <a:chExt cx="477" cy="162"/>
          </a:xfrm>
        </p:grpSpPr>
        <p:grpSp>
          <p:nvGrpSpPr>
            <p:cNvPr id="19" name="Group 34"/>
            <p:cNvGrpSpPr>
              <a:grpSpLocks/>
            </p:cNvGrpSpPr>
            <p:nvPr/>
          </p:nvGrpSpPr>
          <p:grpSpPr bwMode="auto">
            <a:xfrm>
              <a:off x="822" y="1082"/>
              <a:ext cx="115" cy="144"/>
              <a:chOff x="2313" y="1620"/>
              <a:chExt cx="246" cy="324"/>
            </a:xfrm>
          </p:grpSpPr>
          <p:sp>
            <p:nvSpPr>
              <p:cNvPr id="21" name="AutoShape 35"/>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ln>
                    <a:solidFill>
                      <a:schemeClr val="tx2">
                        <a:lumMod val="20000"/>
                        <a:lumOff val="80000"/>
                      </a:schemeClr>
                    </a:solidFill>
                  </a:ln>
                </a:endParaRPr>
              </a:p>
            </p:txBody>
          </p:sp>
          <p:sp>
            <p:nvSpPr>
              <p:cNvPr id="22" name="Line 36"/>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23" name="Line 37"/>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24" name="Line 38"/>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25" name="Line 39"/>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26" name="Line 40"/>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20" name="Text Box 41"/>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dirty="0"/>
                <a:t>Record</a:t>
              </a:r>
            </a:p>
          </p:txBody>
        </p:sp>
      </p:grpSp>
      <p:grpSp>
        <p:nvGrpSpPr>
          <p:cNvPr id="27" name="Group 42"/>
          <p:cNvGrpSpPr>
            <a:grpSpLocks/>
          </p:cNvGrpSpPr>
          <p:nvPr/>
        </p:nvGrpSpPr>
        <p:grpSpPr bwMode="auto">
          <a:xfrm>
            <a:off x="2603500" y="2284414"/>
            <a:ext cx="503238" cy="257175"/>
            <a:chOff x="826" y="1292"/>
            <a:chExt cx="317" cy="162"/>
          </a:xfrm>
        </p:grpSpPr>
        <p:grpSp>
          <p:nvGrpSpPr>
            <p:cNvPr id="28" name="Group 43"/>
            <p:cNvGrpSpPr>
              <a:grpSpLocks/>
            </p:cNvGrpSpPr>
            <p:nvPr/>
          </p:nvGrpSpPr>
          <p:grpSpPr bwMode="auto">
            <a:xfrm>
              <a:off x="826" y="1294"/>
              <a:ext cx="115" cy="144"/>
              <a:chOff x="883" y="1396"/>
              <a:chExt cx="115" cy="144"/>
            </a:xfrm>
          </p:grpSpPr>
          <p:sp>
            <p:nvSpPr>
              <p:cNvPr id="30" name="AutoShape 4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1" name="Line 4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2" name="Line 4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3" name="Line 4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4" name="Line 4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5" name="Line 4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6" name="Line 5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29" name="Text Box 51"/>
            <p:cNvSpPr txBox="1">
              <a:spLocks noChangeArrowheads="1"/>
            </p:cNvSpPr>
            <p:nvPr/>
          </p:nvSpPr>
          <p:spPr bwMode="auto">
            <a:xfrm>
              <a:off x="913" y="1292"/>
              <a:ext cx="230"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PO</a:t>
              </a:r>
            </a:p>
          </p:txBody>
        </p:sp>
      </p:grpSp>
      <p:grpSp>
        <p:nvGrpSpPr>
          <p:cNvPr id="37" name="Group 52"/>
          <p:cNvGrpSpPr>
            <a:grpSpLocks/>
          </p:cNvGrpSpPr>
          <p:nvPr/>
        </p:nvGrpSpPr>
        <p:grpSpPr bwMode="auto">
          <a:xfrm>
            <a:off x="2201864" y="2128839"/>
            <a:ext cx="92075" cy="92075"/>
            <a:chOff x="834" y="1956"/>
            <a:chExt cx="58" cy="58"/>
          </a:xfrm>
        </p:grpSpPr>
        <p:sp>
          <p:nvSpPr>
            <p:cNvPr id="38" name="Rectangle 53"/>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39" name="Line 54"/>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40" name="Group 55"/>
          <p:cNvGrpSpPr>
            <a:grpSpLocks/>
          </p:cNvGrpSpPr>
          <p:nvPr/>
        </p:nvGrpSpPr>
        <p:grpSpPr bwMode="auto">
          <a:xfrm>
            <a:off x="2603500" y="2544764"/>
            <a:ext cx="704850" cy="257175"/>
            <a:chOff x="826" y="1292"/>
            <a:chExt cx="444" cy="162"/>
          </a:xfrm>
        </p:grpSpPr>
        <p:grpSp>
          <p:nvGrpSpPr>
            <p:cNvPr id="41" name="Group 56"/>
            <p:cNvGrpSpPr>
              <a:grpSpLocks/>
            </p:cNvGrpSpPr>
            <p:nvPr/>
          </p:nvGrpSpPr>
          <p:grpSpPr bwMode="auto">
            <a:xfrm>
              <a:off x="826" y="1294"/>
              <a:ext cx="115" cy="144"/>
              <a:chOff x="883" y="1396"/>
              <a:chExt cx="115" cy="144"/>
            </a:xfrm>
          </p:grpSpPr>
          <p:sp>
            <p:nvSpPr>
              <p:cNvPr id="43" name="AutoShape 57"/>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4" name="Line 58"/>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5" name="Line 59"/>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6" name="Line 6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7" name="Line 6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8" name="Line 6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9" name="Line 6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2" name="Text Box 64"/>
            <p:cNvSpPr txBox="1">
              <a:spLocks noChangeArrowheads="1"/>
            </p:cNvSpPr>
            <p:nvPr/>
          </p:nvSpPr>
          <p:spPr bwMode="auto">
            <a:xfrm>
              <a:off x="913" y="1292"/>
              <a:ext cx="357"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Status</a:t>
              </a:r>
            </a:p>
          </p:txBody>
        </p:sp>
      </p:grpSp>
      <p:sp>
        <p:nvSpPr>
          <p:cNvPr id="50" name="Line 65"/>
          <p:cNvSpPr>
            <a:spLocks noChangeShapeType="1"/>
          </p:cNvSpPr>
          <p:nvPr/>
        </p:nvSpPr>
        <p:spPr bwMode="auto">
          <a:xfrm>
            <a:off x="2449514" y="2286000"/>
            <a:ext cx="3175" cy="636588"/>
          </a:xfrm>
          <a:prstGeom prst="line">
            <a:avLst/>
          </a:prstGeom>
          <a:noFill/>
          <a:ln w="12700" cap="rnd">
            <a:solidFill>
              <a:srgbClr val="4D4D4D"/>
            </a:solidFill>
            <a:prstDash val="sysDot"/>
            <a:round/>
            <a:headEnd/>
            <a:tailEnd/>
          </a:ln>
        </p:spPr>
        <p:txBody>
          <a:bodyPr wrap="none" anchor="ctr"/>
          <a:lstStyle/>
          <a:p>
            <a:endParaRPr lang="en-US"/>
          </a:p>
        </p:txBody>
      </p:sp>
      <p:sp>
        <p:nvSpPr>
          <p:cNvPr id="51" name="Line 66"/>
          <p:cNvSpPr>
            <a:spLocks noChangeShapeType="1"/>
          </p:cNvSpPr>
          <p:nvPr/>
        </p:nvSpPr>
        <p:spPr bwMode="auto">
          <a:xfrm flipH="1">
            <a:off x="2300289" y="2176464"/>
            <a:ext cx="58737" cy="1587"/>
          </a:xfrm>
          <a:prstGeom prst="line">
            <a:avLst/>
          </a:prstGeom>
          <a:noFill/>
          <a:ln w="12700" cap="rnd">
            <a:solidFill>
              <a:srgbClr val="4D4D4D"/>
            </a:solidFill>
            <a:prstDash val="sysDot"/>
            <a:round/>
            <a:headEnd/>
            <a:tailEnd/>
          </a:ln>
        </p:spPr>
        <p:txBody>
          <a:bodyPr wrap="none" anchor="ctr"/>
          <a:lstStyle/>
          <a:p>
            <a:endParaRPr lang="en-US"/>
          </a:p>
        </p:txBody>
      </p:sp>
      <p:sp>
        <p:nvSpPr>
          <p:cNvPr id="52" name="Line 67"/>
          <p:cNvSpPr>
            <a:spLocks noChangeShapeType="1"/>
          </p:cNvSpPr>
          <p:nvPr/>
        </p:nvSpPr>
        <p:spPr bwMode="auto">
          <a:xfrm flipH="1">
            <a:off x="2452688" y="2409825"/>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53" name="Line 68"/>
          <p:cNvSpPr>
            <a:spLocks noChangeShapeType="1"/>
          </p:cNvSpPr>
          <p:nvPr/>
        </p:nvSpPr>
        <p:spPr bwMode="auto">
          <a:xfrm flipH="1">
            <a:off x="2452688" y="2667000"/>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54" name="Line 69"/>
          <p:cNvSpPr>
            <a:spLocks noChangeShapeType="1"/>
          </p:cNvSpPr>
          <p:nvPr/>
        </p:nvSpPr>
        <p:spPr bwMode="auto">
          <a:xfrm flipH="1">
            <a:off x="2452688" y="2921000"/>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55" name="Group 71"/>
          <p:cNvGrpSpPr>
            <a:grpSpLocks/>
          </p:cNvGrpSpPr>
          <p:nvPr/>
        </p:nvGrpSpPr>
        <p:grpSpPr bwMode="auto">
          <a:xfrm flipH="1">
            <a:off x="4979988" y="2074863"/>
            <a:ext cx="182562" cy="228600"/>
            <a:chOff x="2313" y="1620"/>
            <a:chExt cx="246" cy="324"/>
          </a:xfrm>
        </p:grpSpPr>
        <p:sp>
          <p:nvSpPr>
            <p:cNvPr id="56" name="AutoShape 72"/>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57" name="Line 73"/>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58" name="Line 74"/>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59" name="Line 75"/>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60" name="Line 76"/>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61" name="Line 77"/>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62" name="Text Box 78"/>
          <p:cNvSpPr txBox="1">
            <a:spLocks noChangeArrowheads="1"/>
          </p:cNvSpPr>
          <p:nvPr/>
        </p:nvSpPr>
        <p:spPr bwMode="auto">
          <a:xfrm>
            <a:off x="4474816" y="2063750"/>
            <a:ext cx="548035" cy="258532"/>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a:t>Order</a:t>
            </a:r>
          </a:p>
        </p:txBody>
      </p:sp>
      <p:grpSp>
        <p:nvGrpSpPr>
          <p:cNvPr id="63" name="Group 79"/>
          <p:cNvGrpSpPr>
            <a:grpSpLocks/>
          </p:cNvGrpSpPr>
          <p:nvPr/>
        </p:nvGrpSpPr>
        <p:grpSpPr bwMode="auto">
          <a:xfrm flipH="1">
            <a:off x="4733926" y="2322513"/>
            <a:ext cx="182563" cy="228600"/>
            <a:chOff x="883" y="1396"/>
            <a:chExt cx="115" cy="144"/>
          </a:xfrm>
        </p:grpSpPr>
        <p:sp>
          <p:nvSpPr>
            <p:cNvPr id="64" name="AutoShape 8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65" name="Line 8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66" name="Line 8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67" name="Line 8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68" name="Line 8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69" name="Line 8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70" name="Line 8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71" name="Text Box 87"/>
          <p:cNvSpPr txBox="1">
            <a:spLocks noChangeArrowheads="1"/>
          </p:cNvSpPr>
          <p:nvPr/>
        </p:nvSpPr>
        <p:spPr bwMode="auto">
          <a:xfrm>
            <a:off x="3806826" y="2300289"/>
            <a:ext cx="98266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PO No</a:t>
            </a:r>
          </a:p>
        </p:txBody>
      </p:sp>
      <p:grpSp>
        <p:nvGrpSpPr>
          <p:cNvPr id="72" name="Group 88"/>
          <p:cNvGrpSpPr>
            <a:grpSpLocks/>
          </p:cNvGrpSpPr>
          <p:nvPr/>
        </p:nvGrpSpPr>
        <p:grpSpPr bwMode="auto">
          <a:xfrm>
            <a:off x="5246689" y="2144714"/>
            <a:ext cx="92075" cy="92075"/>
            <a:chOff x="834" y="1956"/>
            <a:chExt cx="58" cy="58"/>
          </a:xfrm>
        </p:grpSpPr>
        <p:sp>
          <p:nvSpPr>
            <p:cNvPr id="73" name="Rectangle 89"/>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74" name="Line 90"/>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75" name="Group 91"/>
          <p:cNvGrpSpPr>
            <a:grpSpLocks/>
          </p:cNvGrpSpPr>
          <p:nvPr/>
        </p:nvGrpSpPr>
        <p:grpSpPr bwMode="auto">
          <a:xfrm flipH="1">
            <a:off x="4733926" y="2582863"/>
            <a:ext cx="182563" cy="228600"/>
            <a:chOff x="883" y="1396"/>
            <a:chExt cx="115" cy="144"/>
          </a:xfrm>
        </p:grpSpPr>
        <p:sp>
          <p:nvSpPr>
            <p:cNvPr id="76" name="AutoShape 9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77" name="Line 9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78" name="Line 9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79" name="Line 9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80" name="Line 9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81" name="Line 9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82" name="Line 9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83" name="Text Box 99"/>
          <p:cNvSpPr txBox="1">
            <a:spLocks noChangeArrowheads="1"/>
          </p:cNvSpPr>
          <p:nvPr/>
        </p:nvSpPr>
        <p:spPr bwMode="auto">
          <a:xfrm>
            <a:off x="3800476" y="2560639"/>
            <a:ext cx="98901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Date</a:t>
            </a:r>
          </a:p>
        </p:txBody>
      </p:sp>
      <p:sp>
        <p:nvSpPr>
          <p:cNvPr id="84" name="Line 100"/>
          <p:cNvSpPr>
            <a:spLocks noChangeShapeType="1"/>
          </p:cNvSpPr>
          <p:nvPr/>
        </p:nvSpPr>
        <p:spPr bwMode="auto">
          <a:xfrm>
            <a:off x="5072063" y="2325689"/>
            <a:ext cx="0" cy="630237"/>
          </a:xfrm>
          <a:prstGeom prst="line">
            <a:avLst/>
          </a:prstGeom>
          <a:noFill/>
          <a:ln w="12700" cap="rnd">
            <a:solidFill>
              <a:srgbClr val="4D4D4D"/>
            </a:solidFill>
            <a:prstDash val="sysDot"/>
            <a:round/>
            <a:headEnd/>
            <a:tailEnd/>
          </a:ln>
        </p:spPr>
        <p:txBody>
          <a:bodyPr wrap="none" anchor="ctr"/>
          <a:lstStyle/>
          <a:p>
            <a:endParaRPr lang="en-US"/>
          </a:p>
        </p:txBody>
      </p:sp>
      <p:sp>
        <p:nvSpPr>
          <p:cNvPr id="85" name="Line 101"/>
          <p:cNvSpPr>
            <a:spLocks noChangeShapeType="1"/>
          </p:cNvSpPr>
          <p:nvPr/>
        </p:nvSpPr>
        <p:spPr bwMode="auto">
          <a:xfrm flipH="1">
            <a:off x="5178425" y="2192339"/>
            <a:ext cx="58738" cy="1587"/>
          </a:xfrm>
          <a:prstGeom prst="line">
            <a:avLst/>
          </a:prstGeom>
          <a:noFill/>
          <a:ln w="12700" cap="rnd">
            <a:solidFill>
              <a:srgbClr val="4D4D4D"/>
            </a:solidFill>
            <a:prstDash val="sysDot"/>
            <a:round/>
            <a:headEnd/>
            <a:tailEnd/>
          </a:ln>
        </p:spPr>
        <p:txBody>
          <a:bodyPr wrap="none" anchor="ctr"/>
          <a:lstStyle/>
          <a:p>
            <a:endParaRPr lang="en-US"/>
          </a:p>
        </p:txBody>
      </p:sp>
      <p:sp>
        <p:nvSpPr>
          <p:cNvPr id="86" name="Line 102"/>
          <p:cNvSpPr>
            <a:spLocks noChangeShapeType="1"/>
          </p:cNvSpPr>
          <p:nvPr/>
        </p:nvSpPr>
        <p:spPr bwMode="auto">
          <a:xfrm>
            <a:off x="4945063" y="2439988"/>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87" name="Line 103"/>
          <p:cNvSpPr>
            <a:spLocks noChangeShapeType="1"/>
          </p:cNvSpPr>
          <p:nvPr/>
        </p:nvSpPr>
        <p:spPr bwMode="auto">
          <a:xfrm>
            <a:off x="4945063" y="2697163"/>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88" name="Group 104"/>
          <p:cNvGrpSpPr>
            <a:grpSpLocks/>
          </p:cNvGrpSpPr>
          <p:nvPr/>
        </p:nvGrpSpPr>
        <p:grpSpPr bwMode="auto">
          <a:xfrm flipH="1">
            <a:off x="4733926" y="2843213"/>
            <a:ext cx="182563" cy="228600"/>
            <a:chOff x="883" y="1396"/>
            <a:chExt cx="115" cy="144"/>
          </a:xfrm>
        </p:grpSpPr>
        <p:sp>
          <p:nvSpPr>
            <p:cNvPr id="89" name="AutoShape 10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90" name="Line 10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91" name="Line 10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92" name="Line 10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93" name="Line 10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94" name="Line 11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95" name="Line 11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96" name="Text Box 112"/>
          <p:cNvSpPr txBox="1">
            <a:spLocks noChangeArrowheads="1"/>
          </p:cNvSpPr>
          <p:nvPr/>
        </p:nvSpPr>
        <p:spPr bwMode="auto">
          <a:xfrm>
            <a:off x="3816350" y="2820989"/>
            <a:ext cx="973138"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Item No</a:t>
            </a:r>
          </a:p>
        </p:txBody>
      </p:sp>
      <p:sp>
        <p:nvSpPr>
          <p:cNvPr id="97" name="Line 113"/>
          <p:cNvSpPr>
            <a:spLocks noChangeShapeType="1"/>
          </p:cNvSpPr>
          <p:nvPr/>
        </p:nvSpPr>
        <p:spPr bwMode="auto">
          <a:xfrm>
            <a:off x="4948238" y="295751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98" name="AutoShape 114"/>
          <p:cNvSpPr>
            <a:spLocks noChangeArrowheads="1"/>
          </p:cNvSpPr>
          <p:nvPr/>
        </p:nvSpPr>
        <p:spPr bwMode="auto">
          <a:xfrm>
            <a:off x="2095500" y="3582989"/>
            <a:ext cx="1473200" cy="1138237"/>
          </a:xfrm>
          <a:prstGeom prst="roundRect">
            <a:avLst>
              <a:gd name="adj" fmla="val 4167"/>
            </a:avLst>
          </a:prstGeom>
          <a:solidFill>
            <a:sysClr val="window" lastClr="FFFFFF"/>
          </a:solidFill>
          <a:ln w="19050" cap="flat" cmpd="sng" algn="ctr">
            <a:solidFill>
              <a:srgbClr val="4472C4"/>
            </a:solidFill>
            <a:prstDash val="solid"/>
            <a:miter lim="800000"/>
            <a:headEnd/>
            <a:tailEnd/>
          </a:ln>
          <a:effectLst/>
        </p:spPr>
        <p:txBody>
          <a:bodyPr anchor="ctr"/>
          <a:lstStyle/>
          <a:p>
            <a:pPr marL="177800" indent="-177800" defTabSz="914400">
              <a:lnSpc>
                <a:spcPct val="90000"/>
              </a:lnSpc>
              <a:spcBef>
                <a:spcPct val="40000"/>
              </a:spcBef>
              <a:buSzPct val="85000"/>
            </a:pPr>
            <a:endParaRPr lang="en-US" kern="0">
              <a:solidFill>
                <a:prstClr val="black"/>
              </a:solidFill>
              <a:latin typeface="Calibri" panose="020F0502020204030204"/>
            </a:endParaRPr>
          </a:p>
        </p:txBody>
      </p:sp>
      <p:sp>
        <p:nvSpPr>
          <p:cNvPr id="99" name="AutoShape 115"/>
          <p:cNvSpPr>
            <a:spLocks noChangeArrowheads="1"/>
          </p:cNvSpPr>
          <p:nvPr/>
        </p:nvSpPr>
        <p:spPr bwMode="auto">
          <a:xfrm>
            <a:off x="3946525" y="3592514"/>
            <a:ext cx="1473200" cy="1150937"/>
          </a:xfrm>
          <a:prstGeom prst="roundRect">
            <a:avLst>
              <a:gd name="adj" fmla="val 4167"/>
            </a:avLst>
          </a:prstGeom>
          <a:solidFill>
            <a:sysClr val="window" lastClr="FFFFFF"/>
          </a:solidFill>
          <a:ln w="19050" cap="flat" cmpd="sng" algn="ctr">
            <a:solidFill>
              <a:srgbClr val="4472C4"/>
            </a:solidFill>
            <a:prstDash val="solid"/>
            <a:miter lim="800000"/>
            <a:headEnd/>
            <a:tailEnd/>
          </a:ln>
          <a:effectLst/>
        </p:spPr>
        <p:txBody>
          <a:bodyPr anchor="ctr"/>
          <a:lstStyle/>
          <a:p>
            <a:pPr marL="177800" indent="-177800" defTabSz="914400">
              <a:lnSpc>
                <a:spcPct val="90000"/>
              </a:lnSpc>
              <a:spcBef>
                <a:spcPct val="40000"/>
              </a:spcBef>
              <a:buSzPct val="85000"/>
            </a:pPr>
            <a:endParaRPr lang="en-US" kern="0">
              <a:solidFill>
                <a:prstClr val="black"/>
              </a:solidFill>
              <a:latin typeface="Calibri" panose="020F0502020204030204"/>
            </a:endParaRPr>
          </a:p>
        </p:txBody>
      </p:sp>
      <p:grpSp>
        <p:nvGrpSpPr>
          <p:cNvPr id="100" name="Group 116"/>
          <p:cNvGrpSpPr>
            <a:grpSpLocks/>
          </p:cNvGrpSpPr>
          <p:nvPr/>
        </p:nvGrpSpPr>
        <p:grpSpPr bwMode="auto">
          <a:xfrm>
            <a:off x="2606676" y="4406905"/>
            <a:ext cx="744538" cy="258763"/>
            <a:chOff x="826" y="1292"/>
            <a:chExt cx="469" cy="163"/>
          </a:xfrm>
        </p:grpSpPr>
        <p:grpSp>
          <p:nvGrpSpPr>
            <p:cNvPr id="101" name="Group 117"/>
            <p:cNvGrpSpPr>
              <a:grpSpLocks/>
            </p:cNvGrpSpPr>
            <p:nvPr/>
          </p:nvGrpSpPr>
          <p:grpSpPr bwMode="auto">
            <a:xfrm>
              <a:off x="826" y="1294"/>
              <a:ext cx="115" cy="144"/>
              <a:chOff x="883" y="1396"/>
              <a:chExt cx="115" cy="144"/>
            </a:xfrm>
          </p:grpSpPr>
          <p:sp>
            <p:nvSpPr>
              <p:cNvPr id="103" name="AutoShape 11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04" name="Line 11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105" name="Line 12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106" name="Line 12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107" name="Line 12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108" name="Line 12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109" name="Line 12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102" name="Text Box 125"/>
            <p:cNvSpPr txBox="1">
              <a:spLocks noChangeArrowheads="1"/>
            </p:cNvSpPr>
            <p:nvPr/>
          </p:nvSpPr>
          <p:spPr bwMode="auto">
            <a:xfrm>
              <a:off x="913" y="1292"/>
              <a:ext cx="382"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ItemID</a:t>
              </a:r>
            </a:p>
          </p:txBody>
        </p:sp>
      </p:grpSp>
      <p:grpSp>
        <p:nvGrpSpPr>
          <p:cNvPr id="110" name="Group 126"/>
          <p:cNvGrpSpPr>
            <a:grpSpLocks/>
          </p:cNvGrpSpPr>
          <p:nvPr/>
        </p:nvGrpSpPr>
        <p:grpSpPr bwMode="auto">
          <a:xfrm>
            <a:off x="2368550" y="3635376"/>
            <a:ext cx="757238" cy="257175"/>
            <a:chOff x="822" y="1078"/>
            <a:chExt cx="477" cy="162"/>
          </a:xfrm>
        </p:grpSpPr>
        <p:grpSp>
          <p:nvGrpSpPr>
            <p:cNvPr id="111" name="Group 127"/>
            <p:cNvGrpSpPr>
              <a:grpSpLocks/>
            </p:cNvGrpSpPr>
            <p:nvPr/>
          </p:nvGrpSpPr>
          <p:grpSpPr bwMode="auto">
            <a:xfrm>
              <a:off x="822" y="1082"/>
              <a:ext cx="115" cy="144"/>
              <a:chOff x="2313" y="1620"/>
              <a:chExt cx="246" cy="324"/>
            </a:xfrm>
          </p:grpSpPr>
          <p:sp>
            <p:nvSpPr>
              <p:cNvPr id="113" name="AutoShape 128"/>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14" name="Line 129"/>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115" name="Line 130"/>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116" name="Line 131"/>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117" name="Line 132"/>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118" name="Line 133"/>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112" name="Text Box 134"/>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Record</a:t>
              </a:r>
            </a:p>
          </p:txBody>
        </p:sp>
      </p:grpSp>
      <p:grpSp>
        <p:nvGrpSpPr>
          <p:cNvPr id="119" name="Group 135"/>
          <p:cNvGrpSpPr>
            <a:grpSpLocks/>
          </p:cNvGrpSpPr>
          <p:nvPr/>
        </p:nvGrpSpPr>
        <p:grpSpPr bwMode="auto">
          <a:xfrm>
            <a:off x="2603500" y="3886201"/>
            <a:ext cx="503238" cy="257175"/>
            <a:chOff x="826" y="1292"/>
            <a:chExt cx="317" cy="162"/>
          </a:xfrm>
        </p:grpSpPr>
        <p:grpSp>
          <p:nvGrpSpPr>
            <p:cNvPr id="120" name="Group 136"/>
            <p:cNvGrpSpPr>
              <a:grpSpLocks/>
            </p:cNvGrpSpPr>
            <p:nvPr/>
          </p:nvGrpSpPr>
          <p:grpSpPr bwMode="auto">
            <a:xfrm>
              <a:off x="826" y="1294"/>
              <a:ext cx="115" cy="144"/>
              <a:chOff x="883" y="1396"/>
              <a:chExt cx="115" cy="144"/>
            </a:xfrm>
          </p:grpSpPr>
          <p:sp>
            <p:nvSpPr>
              <p:cNvPr id="122" name="AutoShape 137"/>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23" name="Line 138"/>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124" name="Line 139"/>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125" name="Line 14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126" name="Line 14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127" name="Line 14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128" name="Line 14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121" name="Text Box 144"/>
            <p:cNvSpPr txBox="1">
              <a:spLocks noChangeArrowheads="1"/>
            </p:cNvSpPr>
            <p:nvPr/>
          </p:nvSpPr>
          <p:spPr bwMode="auto">
            <a:xfrm>
              <a:off x="913" y="1292"/>
              <a:ext cx="230"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PO</a:t>
              </a:r>
            </a:p>
          </p:txBody>
        </p:sp>
      </p:grpSp>
      <p:grpSp>
        <p:nvGrpSpPr>
          <p:cNvPr id="129" name="Group 145"/>
          <p:cNvGrpSpPr>
            <a:grpSpLocks/>
          </p:cNvGrpSpPr>
          <p:nvPr/>
        </p:nvGrpSpPr>
        <p:grpSpPr bwMode="auto">
          <a:xfrm>
            <a:off x="2201864" y="3730626"/>
            <a:ext cx="92075" cy="92075"/>
            <a:chOff x="834" y="1956"/>
            <a:chExt cx="58" cy="58"/>
          </a:xfrm>
        </p:grpSpPr>
        <p:sp>
          <p:nvSpPr>
            <p:cNvPr id="130" name="Rectangle 146"/>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131" name="Line 147"/>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132" name="Group 148"/>
          <p:cNvGrpSpPr>
            <a:grpSpLocks/>
          </p:cNvGrpSpPr>
          <p:nvPr/>
        </p:nvGrpSpPr>
        <p:grpSpPr bwMode="auto">
          <a:xfrm>
            <a:off x="2603500" y="4146551"/>
            <a:ext cx="704850" cy="257175"/>
            <a:chOff x="826" y="1292"/>
            <a:chExt cx="444" cy="162"/>
          </a:xfrm>
        </p:grpSpPr>
        <p:grpSp>
          <p:nvGrpSpPr>
            <p:cNvPr id="133" name="Group 149"/>
            <p:cNvGrpSpPr>
              <a:grpSpLocks/>
            </p:cNvGrpSpPr>
            <p:nvPr/>
          </p:nvGrpSpPr>
          <p:grpSpPr bwMode="auto">
            <a:xfrm>
              <a:off x="826" y="1294"/>
              <a:ext cx="115" cy="144"/>
              <a:chOff x="883" y="1396"/>
              <a:chExt cx="115" cy="144"/>
            </a:xfrm>
          </p:grpSpPr>
          <p:sp>
            <p:nvSpPr>
              <p:cNvPr id="135" name="AutoShape 15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36" name="Line 15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137" name="Line 15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138" name="Line 15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139" name="Line 15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140" name="Line 15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141" name="Line 15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134" name="Text Box 157"/>
            <p:cNvSpPr txBox="1">
              <a:spLocks noChangeArrowheads="1"/>
            </p:cNvSpPr>
            <p:nvPr/>
          </p:nvSpPr>
          <p:spPr bwMode="auto">
            <a:xfrm>
              <a:off x="913" y="1292"/>
              <a:ext cx="357"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Status</a:t>
              </a:r>
            </a:p>
          </p:txBody>
        </p:sp>
      </p:grpSp>
      <p:sp>
        <p:nvSpPr>
          <p:cNvPr id="142" name="Line 158"/>
          <p:cNvSpPr>
            <a:spLocks noChangeShapeType="1"/>
          </p:cNvSpPr>
          <p:nvPr/>
        </p:nvSpPr>
        <p:spPr bwMode="auto">
          <a:xfrm>
            <a:off x="2449514" y="3887789"/>
            <a:ext cx="3175" cy="636587"/>
          </a:xfrm>
          <a:prstGeom prst="line">
            <a:avLst/>
          </a:prstGeom>
          <a:noFill/>
          <a:ln w="12700" cap="rnd">
            <a:solidFill>
              <a:srgbClr val="4D4D4D"/>
            </a:solidFill>
            <a:prstDash val="sysDot"/>
            <a:round/>
            <a:headEnd/>
            <a:tailEnd/>
          </a:ln>
        </p:spPr>
        <p:txBody>
          <a:bodyPr wrap="none" anchor="ctr"/>
          <a:lstStyle/>
          <a:p>
            <a:endParaRPr lang="en-US"/>
          </a:p>
        </p:txBody>
      </p:sp>
      <p:sp>
        <p:nvSpPr>
          <p:cNvPr id="143" name="Line 159"/>
          <p:cNvSpPr>
            <a:spLocks noChangeShapeType="1"/>
          </p:cNvSpPr>
          <p:nvPr/>
        </p:nvSpPr>
        <p:spPr bwMode="auto">
          <a:xfrm flipH="1">
            <a:off x="2300289" y="3778250"/>
            <a:ext cx="58737" cy="1588"/>
          </a:xfrm>
          <a:prstGeom prst="line">
            <a:avLst/>
          </a:prstGeom>
          <a:noFill/>
          <a:ln w="12700" cap="rnd">
            <a:solidFill>
              <a:srgbClr val="4D4D4D"/>
            </a:solidFill>
            <a:prstDash val="sysDot"/>
            <a:round/>
            <a:headEnd/>
            <a:tailEnd/>
          </a:ln>
        </p:spPr>
        <p:txBody>
          <a:bodyPr wrap="none" anchor="ctr"/>
          <a:lstStyle/>
          <a:p>
            <a:endParaRPr lang="en-US"/>
          </a:p>
        </p:txBody>
      </p:sp>
      <p:sp>
        <p:nvSpPr>
          <p:cNvPr id="144" name="Line 160"/>
          <p:cNvSpPr>
            <a:spLocks noChangeShapeType="1"/>
          </p:cNvSpPr>
          <p:nvPr/>
        </p:nvSpPr>
        <p:spPr bwMode="auto">
          <a:xfrm flipH="1">
            <a:off x="2452688" y="401161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145" name="Line 161"/>
          <p:cNvSpPr>
            <a:spLocks noChangeShapeType="1"/>
          </p:cNvSpPr>
          <p:nvPr/>
        </p:nvSpPr>
        <p:spPr bwMode="auto">
          <a:xfrm flipH="1">
            <a:off x="2452688" y="4268788"/>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146" name="Line 162"/>
          <p:cNvSpPr>
            <a:spLocks noChangeShapeType="1"/>
          </p:cNvSpPr>
          <p:nvPr/>
        </p:nvSpPr>
        <p:spPr bwMode="auto">
          <a:xfrm flipH="1">
            <a:off x="2452688" y="4522788"/>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147" name="Group 164"/>
          <p:cNvGrpSpPr>
            <a:grpSpLocks/>
          </p:cNvGrpSpPr>
          <p:nvPr/>
        </p:nvGrpSpPr>
        <p:grpSpPr bwMode="auto">
          <a:xfrm flipH="1">
            <a:off x="5008563" y="3676650"/>
            <a:ext cx="182562" cy="228600"/>
            <a:chOff x="2313" y="1620"/>
            <a:chExt cx="246" cy="324"/>
          </a:xfrm>
        </p:grpSpPr>
        <p:sp>
          <p:nvSpPr>
            <p:cNvPr id="148" name="AutoShape 165"/>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49" name="Line 166"/>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150" name="Line 167"/>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151" name="Line 168"/>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152" name="Line 169"/>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153" name="Line 170"/>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154" name="Text Box 171"/>
          <p:cNvSpPr txBox="1">
            <a:spLocks noChangeArrowheads="1"/>
          </p:cNvSpPr>
          <p:nvPr/>
        </p:nvSpPr>
        <p:spPr bwMode="auto">
          <a:xfrm>
            <a:off x="4503391" y="3665538"/>
            <a:ext cx="548035" cy="258532"/>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a:t>Order</a:t>
            </a:r>
          </a:p>
        </p:txBody>
      </p:sp>
      <p:grpSp>
        <p:nvGrpSpPr>
          <p:cNvPr id="155" name="Group 172"/>
          <p:cNvGrpSpPr>
            <a:grpSpLocks/>
          </p:cNvGrpSpPr>
          <p:nvPr/>
        </p:nvGrpSpPr>
        <p:grpSpPr bwMode="auto">
          <a:xfrm flipH="1">
            <a:off x="4762501" y="3924300"/>
            <a:ext cx="182563" cy="228600"/>
            <a:chOff x="883" y="1396"/>
            <a:chExt cx="115" cy="144"/>
          </a:xfrm>
        </p:grpSpPr>
        <p:sp>
          <p:nvSpPr>
            <p:cNvPr id="156" name="AutoShape 17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57" name="Line 17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158" name="Line 17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159" name="Line 17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160" name="Line 17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161" name="Line 17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162" name="Line 17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163" name="Text Box 180"/>
          <p:cNvSpPr txBox="1">
            <a:spLocks noChangeArrowheads="1"/>
          </p:cNvSpPr>
          <p:nvPr/>
        </p:nvSpPr>
        <p:spPr bwMode="auto">
          <a:xfrm>
            <a:off x="3835401" y="3902076"/>
            <a:ext cx="98266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PO No</a:t>
            </a:r>
          </a:p>
        </p:txBody>
      </p:sp>
      <p:grpSp>
        <p:nvGrpSpPr>
          <p:cNvPr id="164" name="Group 181"/>
          <p:cNvGrpSpPr>
            <a:grpSpLocks/>
          </p:cNvGrpSpPr>
          <p:nvPr/>
        </p:nvGrpSpPr>
        <p:grpSpPr bwMode="auto">
          <a:xfrm>
            <a:off x="5275264" y="3746501"/>
            <a:ext cx="92075" cy="92075"/>
            <a:chOff x="834" y="1956"/>
            <a:chExt cx="58" cy="58"/>
          </a:xfrm>
        </p:grpSpPr>
        <p:sp>
          <p:nvSpPr>
            <p:cNvPr id="165" name="Rectangle 182"/>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166" name="Line 183"/>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167" name="Group 184"/>
          <p:cNvGrpSpPr>
            <a:grpSpLocks/>
          </p:cNvGrpSpPr>
          <p:nvPr/>
        </p:nvGrpSpPr>
        <p:grpSpPr bwMode="auto">
          <a:xfrm flipH="1">
            <a:off x="4762501" y="4184650"/>
            <a:ext cx="182563" cy="228600"/>
            <a:chOff x="883" y="1396"/>
            <a:chExt cx="115" cy="144"/>
          </a:xfrm>
        </p:grpSpPr>
        <p:sp>
          <p:nvSpPr>
            <p:cNvPr id="168" name="AutoShape 18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69" name="Line 18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170" name="Line 18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171" name="Line 18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172" name="Line 18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173" name="Line 19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174" name="Line 19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175" name="Text Box 192"/>
          <p:cNvSpPr txBox="1">
            <a:spLocks noChangeArrowheads="1"/>
          </p:cNvSpPr>
          <p:nvPr/>
        </p:nvSpPr>
        <p:spPr bwMode="auto">
          <a:xfrm>
            <a:off x="3829051" y="4162426"/>
            <a:ext cx="98901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Status Flag</a:t>
            </a:r>
          </a:p>
        </p:txBody>
      </p:sp>
      <p:sp>
        <p:nvSpPr>
          <p:cNvPr id="176" name="Line 193"/>
          <p:cNvSpPr>
            <a:spLocks noChangeShapeType="1"/>
          </p:cNvSpPr>
          <p:nvPr/>
        </p:nvSpPr>
        <p:spPr bwMode="auto">
          <a:xfrm>
            <a:off x="5100638" y="3927475"/>
            <a:ext cx="0" cy="630238"/>
          </a:xfrm>
          <a:prstGeom prst="line">
            <a:avLst/>
          </a:prstGeom>
          <a:noFill/>
          <a:ln w="12700" cap="rnd">
            <a:solidFill>
              <a:srgbClr val="4D4D4D"/>
            </a:solidFill>
            <a:prstDash val="sysDot"/>
            <a:round/>
            <a:headEnd/>
            <a:tailEnd/>
          </a:ln>
        </p:spPr>
        <p:txBody>
          <a:bodyPr wrap="none" anchor="ctr"/>
          <a:lstStyle/>
          <a:p>
            <a:endParaRPr lang="en-US"/>
          </a:p>
        </p:txBody>
      </p:sp>
      <p:sp>
        <p:nvSpPr>
          <p:cNvPr id="177" name="Line 194"/>
          <p:cNvSpPr>
            <a:spLocks noChangeShapeType="1"/>
          </p:cNvSpPr>
          <p:nvPr/>
        </p:nvSpPr>
        <p:spPr bwMode="auto">
          <a:xfrm flipH="1">
            <a:off x="5207000" y="3794125"/>
            <a:ext cx="58738" cy="1588"/>
          </a:xfrm>
          <a:prstGeom prst="line">
            <a:avLst/>
          </a:prstGeom>
          <a:noFill/>
          <a:ln w="12700" cap="rnd">
            <a:solidFill>
              <a:srgbClr val="4D4D4D"/>
            </a:solidFill>
            <a:prstDash val="sysDot"/>
            <a:round/>
            <a:headEnd/>
            <a:tailEnd/>
          </a:ln>
        </p:spPr>
        <p:txBody>
          <a:bodyPr wrap="none" anchor="ctr"/>
          <a:lstStyle/>
          <a:p>
            <a:endParaRPr lang="en-US"/>
          </a:p>
        </p:txBody>
      </p:sp>
      <p:sp>
        <p:nvSpPr>
          <p:cNvPr id="178" name="Line 195"/>
          <p:cNvSpPr>
            <a:spLocks noChangeShapeType="1"/>
          </p:cNvSpPr>
          <p:nvPr/>
        </p:nvSpPr>
        <p:spPr bwMode="auto">
          <a:xfrm>
            <a:off x="4973638" y="4041775"/>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179" name="Line 196"/>
          <p:cNvSpPr>
            <a:spLocks noChangeShapeType="1"/>
          </p:cNvSpPr>
          <p:nvPr/>
        </p:nvSpPr>
        <p:spPr bwMode="auto">
          <a:xfrm>
            <a:off x="4973638" y="4298950"/>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180" name="Group 197"/>
          <p:cNvGrpSpPr>
            <a:grpSpLocks/>
          </p:cNvGrpSpPr>
          <p:nvPr/>
        </p:nvGrpSpPr>
        <p:grpSpPr bwMode="auto">
          <a:xfrm flipH="1">
            <a:off x="4762501" y="4445000"/>
            <a:ext cx="182563" cy="228600"/>
            <a:chOff x="883" y="1396"/>
            <a:chExt cx="115" cy="144"/>
          </a:xfrm>
        </p:grpSpPr>
        <p:sp>
          <p:nvSpPr>
            <p:cNvPr id="181" name="AutoShape 19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82" name="Line 19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183" name="Line 20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184" name="Line 20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185" name="Line 20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186" name="Line 20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187" name="Line 20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188" name="Text Box 205"/>
          <p:cNvSpPr txBox="1">
            <a:spLocks noChangeArrowheads="1"/>
          </p:cNvSpPr>
          <p:nvPr/>
        </p:nvSpPr>
        <p:spPr bwMode="auto">
          <a:xfrm>
            <a:off x="3844925" y="4422776"/>
            <a:ext cx="973138"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Item No</a:t>
            </a:r>
          </a:p>
        </p:txBody>
      </p:sp>
      <p:sp>
        <p:nvSpPr>
          <p:cNvPr id="189" name="Line 206"/>
          <p:cNvSpPr>
            <a:spLocks noChangeShapeType="1"/>
          </p:cNvSpPr>
          <p:nvPr/>
        </p:nvSpPr>
        <p:spPr bwMode="auto">
          <a:xfrm>
            <a:off x="4976813" y="4559300"/>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190" name="Line 207"/>
          <p:cNvSpPr>
            <a:spLocks noChangeShapeType="1"/>
          </p:cNvSpPr>
          <p:nvPr/>
        </p:nvSpPr>
        <p:spPr bwMode="auto">
          <a:xfrm flipV="1">
            <a:off x="3263900" y="4279899"/>
            <a:ext cx="722089" cy="3176"/>
          </a:xfrm>
          <a:prstGeom prst="line">
            <a:avLst/>
          </a:prstGeom>
          <a:noFill/>
          <a:ln w="38100">
            <a:solidFill>
              <a:srgbClr val="CC0000"/>
            </a:solidFill>
            <a:round/>
            <a:headEnd/>
            <a:tailEnd/>
          </a:ln>
        </p:spPr>
        <p:txBody>
          <a:bodyPr wrap="none" anchor="ctr"/>
          <a:lstStyle/>
          <a:p>
            <a:endParaRPr lang="en-US"/>
          </a:p>
        </p:txBody>
      </p:sp>
      <p:sp>
        <p:nvSpPr>
          <p:cNvPr id="191" name="Line 208"/>
          <p:cNvSpPr>
            <a:spLocks noChangeShapeType="1"/>
          </p:cNvSpPr>
          <p:nvPr/>
        </p:nvSpPr>
        <p:spPr bwMode="auto">
          <a:xfrm>
            <a:off x="3300415" y="4537074"/>
            <a:ext cx="866775" cy="6351"/>
          </a:xfrm>
          <a:prstGeom prst="line">
            <a:avLst/>
          </a:prstGeom>
          <a:noFill/>
          <a:ln w="38100">
            <a:solidFill>
              <a:srgbClr val="CC0000"/>
            </a:solidFill>
            <a:round/>
            <a:headEnd/>
            <a:tailEnd/>
          </a:ln>
        </p:spPr>
        <p:txBody>
          <a:bodyPr wrap="none" anchor="ctr"/>
          <a:lstStyle/>
          <a:p>
            <a:endParaRPr lang="en-US"/>
          </a:p>
        </p:txBody>
      </p:sp>
      <p:sp>
        <p:nvSpPr>
          <p:cNvPr id="192" name="AutoShape 209"/>
          <p:cNvSpPr>
            <a:spLocks noChangeArrowheads="1"/>
          </p:cNvSpPr>
          <p:nvPr/>
        </p:nvSpPr>
        <p:spPr bwMode="auto">
          <a:xfrm>
            <a:off x="2095500" y="5173664"/>
            <a:ext cx="1473200" cy="1138237"/>
          </a:xfrm>
          <a:prstGeom prst="roundRect">
            <a:avLst>
              <a:gd name="adj" fmla="val 4167"/>
            </a:avLst>
          </a:prstGeom>
          <a:solidFill>
            <a:sysClr val="window" lastClr="FFFFFF"/>
          </a:solidFill>
          <a:ln w="19050" cap="flat" cmpd="sng" algn="ctr">
            <a:solidFill>
              <a:srgbClr val="4472C4"/>
            </a:solidFill>
            <a:prstDash val="solid"/>
            <a:miter lim="800000"/>
            <a:headEnd/>
            <a:tailEnd/>
          </a:ln>
          <a:effectLst/>
        </p:spPr>
        <p:txBody>
          <a:bodyPr anchor="ctr"/>
          <a:lstStyle/>
          <a:p>
            <a:pPr marL="177800" indent="-177800" defTabSz="914400">
              <a:lnSpc>
                <a:spcPct val="90000"/>
              </a:lnSpc>
              <a:spcBef>
                <a:spcPct val="40000"/>
              </a:spcBef>
              <a:buSzPct val="85000"/>
            </a:pPr>
            <a:endParaRPr lang="en-US" kern="0">
              <a:solidFill>
                <a:prstClr val="black"/>
              </a:solidFill>
              <a:latin typeface="Calibri" panose="020F0502020204030204"/>
            </a:endParaRPr>
          </a:p>
        </p:txBody>
      </p:sp>
      <p:sp>
        <p:nvSpPr>
          <p:cNvPr id="193" name="AutoShape 210"/>
          <p:cNvSpPr>
            <a:spLocks noChangeArrowheads="1"/>
          </p:cNvSpPr>
          <p:nvPr/>
        </p:nvSpPr>
        <p:spPr bwMode="auto">
          <a:xfrm>
            <a:off x="3965576" y="5173664"/>
            <a:ext cx="1425575" cy="1150937"/>
          </a:xfrm>
          <a:prstGeom prst="roundRect">
            <a:avLst>
              <a:gd name="adj" fmla="val 4167"/>
            </a:avLst>
          </a:prstGeom>
          <a:solidFill>
            <a:sysClr val="window" lastClr="FFFFFF"/>
          </a:solidFill>
          <a:ln w="19050" cap="flat" cmpd="sng" algn="ctr">
            <a:solidFill>
              <a:srgbClr val="4472C4"/>
            </a:solidFill>
            <a:prstDash val="solid"/>
            <a:miter lim="800000"/>
            <a:headEnd/>
            <a:tailEnd/>
          </a:ln>
          <a:effectLst/>
        </p:spPr>
        <p:txBody>
          <a:bodyPr anchor="ctr"/>
          <a:lstStyle/>
          <a:p>
            <a:pPr marL="177800" indent="-177800" defTabSz="914400">
              <a:lnSpc>
                <a:spcPct val="90000"/>
              </a:lnSpc>
              <a:spcBef>
                <a:spcPct val="40000"/>
              </a:spcBef>
              <a:buSzPct val="85000"/>
            </a:pPr>
            <a:endParaRPr lang="en-US" kern="0">
              <a:solidFill>
                <a:prstClr val="black"/>
              </a:solidFill>
              <a:latin typeface="Calibri" panose="020F0502020204030204"/>
            </a:endParaRPr>
          </a:p>
        </p:txBody>
      </p:sp>
      <p:grpSp>
        <p:nvGrpSpPr>
          <p:cNvPr id="194" name="Group 211"/>
          <p:cNvGrpSpPr>
            <a:grpSpLocks/>
          </p:cNvGrpSpPr>
          <p:nvPr/>
        </p:nvGrpSpPr>
        <p:grpSpPr bwMode="auto">
          <a:xfrm>
            <a:off x="2606675" y="5997580"/>
            <a:ext cx="611188" cy="258763"/>
            <a:chOff x="826" y="1292"/>
            <a:chExt cx="385" cy="163"/>
          </a:xfrm>
        </p:grpSpPr>
        <p:grpSp>
          <p:nvGrpSpPr>
            <p:cNvPr id="195" name="Group 212"/>
            <p:cNvGrpSpPr>
              <a:grpSpLocks/>
            </p:cNvGrpSpPr>
            <p:nvPr/>
          </p:nvGrpSpPr>
          <p:grpSpPr bwMode="auto">
            <a:xfrm>
              <a:off x="826" y="1294"/>
              <a:ext cx="115" cy="144"/>
              <a:chOff x="883" y="1396"/>
              <a:chExt cx="115" cy="144"/>
            </a:xfrm>
          </p:grpSpPr>
          <p:sp>
            <p:nvSpPr>
              <p:cNvPr id="197" name="AutoShape 21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198" name="Line 21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199" name="Line 21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200" name="Line 21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201" name="Line 21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202" name="Line 21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203" name="Line 21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196" name="Text Box 220"/>
            <p:cNvSpPr txBox="1">
              <a:spLocks noChangeArrowheads="1"/>
            </p:cNvSpPr>
            <p:nvPr/>
          </p:nvSpPr>
          <p:spPr bwMode="auto">
            <a:xfrm>
              <a:off x="913" y="1292"/>
              <a:ext cx="298"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Item</a:t>
              </a:r>
            </a:p>
          </p:txBody>
        </p:sp>
      </p:grpSp>
      <p:grpSp>
        <p:nvGrpSpPr>
          <p:cNvPr id="204" name="Group 221"/>
          <p:cNvGrpSpPr>
            <a:grpSpLocks/>
          </p:cNvGrpSpPr>
          <p:nvPr/>
        </p:nvGrpSpPr>
        <p:grpSpPr bwMode="auto">
          <a:xfrm>
            <a:off x="2368550" y="5226051"/>
            <a:ext cx="757238" cy="257175"/>
            <a:chOff x="822" y="1078"/>
            <a:chExt cx="477" cy="162"/>
          </a:xfrm>
        </p:grpSpPr>
        <p:grpSp>
          <p:nvGrpSpPr>
            <p:cNvPr id="205" name="Group 222"/>
            <p:cNvGrpSpPr>
              <a:grpSpLocks/>
            </p:cNvGrpSpPr>
            <p:nvPr/>
          </p:nvGrpSpPr>
          <p:grpSpPr bwMode="auto">
            <a:xfrm>
              <a:off x="822" y="1082"/>
              <a:ext cx="115" cy="144"/>
              <a:chOff x="2313" y="1620"/>
              <a:chExt cx="246" cy="324"/>
            </a:xfrm>
          </p:grpSpPr>
          <p:sp>
            <p:nvSpPr>
              <p:cNvPr id="207" name="AutoShape 223"/>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08" name="Line 224"/>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209" name="Line 225"/>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210" name="Line 226"/>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211" name="Line 227"/>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212" name="Line 228"/>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206" name="Text Box 229"/>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Record</a:t>
              </a:r>
            </a:p>
          </p:txBody>
        </p:sp>
      </p:grpSp>
      <p:grpSp>
        <p:nvGrpSpPr>
          <p:cNvPr id="213" name="Group 230"/>
          <p:cNvGrpSpPr>
            <a:grpSpLocks/>
          </p:cNvGrpSpPr>
          <p:nvPr/>
        </p:nvGrpSpPr>
        <p:grpSpPr bwMode="auto">
          <a:xfrm>
            <a:off x="2603500" y="5476876"/>
            <a:ext cx="503238" cy="257175"/>
            <a:chOff x="826" y="1292"/>
            <a:chExt cx="317" cy="162"/>
          </a:xfrm>
        </p:grpSpPr>
        <p:grpSp>
          <p:nvGrpSpPr>
            <p:cNvPr id="214" name="Group 231"/>
            <p:cNvGrpSpPr>
              <a:grpSpLocks/>
            </p:cNvGrpSpPr>
            <p:nvPr/>
          </p:nvGrpSpPr>
          <p:grpSpPr bwMode="auto">
            <a:xfrm>
              <a:off x="826" y="1294"/>
              <a:ext cx="115" cy="144"/>
              <a:chOff x="883" y="1396"/>
              <a:chExt cx="115" cy="144"/>
            </a:xfrm>
          </p:grpSpPr>
          <p:sp>
            <p:nvSpPr>
              <p:cNvPr id="216" name="AutoShape 23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17" name="Line 23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218" name="Line 23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219" name="Line 23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220" name="Line 23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221" name="Line 23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222" name="Line 23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215" name="Text Box 239"/>
            <p:cNvSpPr txBox="1">
              <a:spLocks noChangeArrowheads="1"/>
            </p:cNvSpPr>
            <p:nvPr/>
          </p:nvSpPr>
          <p:spPr bwMode="auto">
            <a:xfrm>
              <a:off x="913" y="1292"/>
              <a:ext cx="230"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PO</a:t>
              </a:r>
            </a:p>
          </p:txBody>
        </p:sp>
      </p:grpSp>
      <p:grpSp>
        <p:nvGrpSpPr>
          <p:cNvPr id="223" name="Group 240"/>
          <p:cNvGrpSpPr>
            <a:grpSpLocks/>
          </p:cNvGrpSpPr>
          <p:nvPr/>
        </p:nvGrpSpPr>
        <p:grpSpPr bwMode="auto">
          <a:xfrm>
            <a:off x="2201864" y="5321301"/>
            <a:ext cx="92075" cy="92075"/>
            <a:chOff x="834" y="1956"/>
            <a:chExt cx="58" cy="58"/>
          </a:xfrm>
        </p:grpSpPr>
        <p:sp>
          <p:nvSpPr>
            <p:cNvPr id="224" name="Rectangle 241"/>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225" name="Line 242"/>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226" name="Group 243"/>
          <p:cNvGrpSpPr>
            <a:grpSpLocks/>
          </p:cNvGrpSpPr>
          <p:nvPr/>
        </p:nvGrpSpPr>
        <p:grpSpPr bwMode="auto">
          <a:xfrm>
            <a:off x="2603500" y="5737226"/>
            <a:ext cx="704850" cy="257175"/>
            <a:chOff x="826" y="1292"/>
            <a:chExt cx="444" cy="162"/>
          </a:xfrm>
        </p:grpSpPr>
        <p:grpSp>
          <p:nvGrpSpPr>
            <p:cNvPr id="227" name="Group 244"/>
            <p:cNvGrpSpPr>
              <a:grpSpLocks/>
            </p:cNvGrpSpPr>
            <p:nvPr/>
          </p:nvGrpSpPr>
          <p:grpSpPr bwMode="auto">
            <a:xfrm>
              <a:off x="826" y="1294"/>
              <a:ext cx="115" cy="144"/>
              <a:chOff x="883" y="1396"/>
              <a:chExt cx="115" cy="144"/>
            </a:xfrm>
          </p:grpSpPr>
          <p:sp>
            <p:nvSpPr>
              <p:cNvPr id="229" name="AutoShape 24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30" name="Line 24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231" name="Line 24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232" name="Line 24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233" name="Line 24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234" name="Line 25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235" name="Line 25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228" name="Text Box 252"/>
            <p:cNvSpPr txBox="1">
              <a:spLocks noChangeArrowheads="1"/>
            </p:cNvSpPr>
            <p:nvPr/>
          </p:nvSpPr>
          <p:spPr bwMode="auto">
            <a:xfrm>
              <a:off x="913" y="1292"/>
              <a:ext cx="357"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Status</a:t>
              </a:r>
            </a:p>
          </p:txBody>
        </p:sp>
      </p:grpSp>
      <p:sp>
        <p:nvSpPr>
          <p:cNvPr id="236" name="Line 253"/>
          <p:cNvSpPr>
            <a:spLocks noChangeShapeType="1"/>
          </p:cNvSpPr>
          <p:nvPr/>
        </p:nvSpPr>
        <p:spPr bwMode="auto">
          <a:xfrm>
            <a:off x="2449514" y="5478464"/>
            <a:ext cx="3175" cy="636587"/>
          </a:xfrm>
          <a:prstGeom prst="line">
            <a:avLst/>
          </a:prstGeom>
          <a:noFill/>
          <a:ln w="12700" cap="rnd">
            <a:solidFill>
              <a:srgbClr val="4D4D4D"/>
            </a:solidFill>
            <a:prstDash val="sysDot"/>
            <a:round/>
            <a:headEnd/>
            <a:tailEnd/>
          </a:ln>
        </p:spPr>
        <p:txBody>
          <a:bodyPr wrap="none" anchor="ctr"/>
          <a:lstStyle/>
          <a:p>
            <a:endParaRPr lang="en-US"/>
          </a:p>
        </p:txBody>
      </p:sp>
      <p:sp>
        <p:nvSpPr>
          <p:cNvPr id="237" name="Line 254"/>
          <p:cNvSpPr>
            <a:spLocks noChangeShapeType="1"/>
          </p:cNvSpPr>
          <p:nvPr/>
        </p:nvSpPr>
        <p:spPr bwMode="auto">
          <a:xfrm flipH="1">
            <a:off x="2300289" y="5368925"/>
            <a:ext cx="58737" cy="1588"/>
          </a:xfrm>
          <a:prstGeom prst="line">
            <a:avLst/>
          </a:prstGeom>
          <a:noFill/>
          <a:ln w="12700" cap="rnd">
            <a:solidFill>
              <a:srgbClr val="4D4D4D"/>
            </a:solidFill>
            <a:prstDash val="sysDot"/>
            <a:round/>
            <a:headEnd/>
            <a:tailEnd/>
          </a:ln>
        </p:spPr>
        <p:txBody>
          <a:bodyPr wrap="none" anchor="ctr"/>
          <a:lstStyle/>
          <a:p>
            <a:endParaRPr lang="en-US"/>
          </a:p>
        </p:txBody>
      </p:sp>
      <p:sp>
        <p:nvSpPr>
          <p:cNvPr id="238" name="Line 255"/>
          <p:cNvSpPr>
            <a:spLocks noChangeShapeType="1"/>
          </p:cNvSpPr>
          <p:nvPr/>
        </p:nvSpPr>
        <p:spPr bwMode="auto">
          <a:xfrm flipH="1">
            <a:off x="2452688" y="5602288"/>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239" name="Line 256"/>
          <p:cNvSpPr>
            <a:spLocks noChangeShapeType="1"/>
          </p:cNvSpPr>
          <p:nvPr/>
        </p:nvSpPr>
        <p:spPr bwMode="auto">
          <a:xfrm flipH="1">
            <a:off x="2452688" y="585946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240" name="Line 257"/>
          <p:cNvSpPr>
            <a:spLocks noChangeShapeType="1"/>
          </p:cNvSpPr>
          <p:nvPr/>
        </p:nvSpPr>
        <p:spPr bwMode="auto">
          <a:xfrm flipH="1">
            <a:off x="2452688" y="611346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241" name="Line 258"/>
          <p:cNvSpPr>
            <a:spLocks noChangeShapeType="1"/>
          </p:cNvSpPr>
          <p:nvPr/>
        </p:nvSpPr>
        <p:spPr bwMode="auto">
          <a:xfrm>
            <a:off x="3054349" y="5597526"/>
            <a:ext cx="1416052" cy="542925"/>
          </a:xfrm>
          <a:prstGeom prst="line">
            <a:avLst/>
          </a:prstGeom>
          <a:noFill/>
          <a:ln w="38100">
            <a:solidFill>
              <a:srgbClr val="CC0000"/>
            </a:solidFill>
            <a:round/>
            <a:headEnd/>
            <a:tailEnd/>
          </a:ln>
        </p:spPr>
        <p:txBody>
          <a:bodyPr wrap="none" anchor="ctr"/>
          <a:lstStyle/>
          <a:p>
            <a:endParaRPr lang="en-US"/>
          </a:p>
        </p:txBody>
      </p:sp>
      <p:grpSp>
        <p:nvGrpSpPr>
          <p:cNvPr id="242" name="Group 259"/>
          <p:cNvGrpSpPr>
            <a:grpSpLocks/>
          </p:cNvGrpSpPr>
          <p:nvPr/>
        </p:nvGrpSpPr>
        <p:grpSpPr bwMode="auto">
          <a:xfrm flipH="1">
            <a:off x="4979988" y="5267325"/>
            <a:ext cx="182562" cy="228600"/>
            <a:chOff x="2313" y="1620"/>
            <a:chExt cx="246" cy="324"/>
          </a:xfrm>
        </p:grpSpPr>
        <p:sp>
          <p:nvSpPr>
            <p:cNvPr id="243" name="AutoShape 260"/>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44" name="Line 261"/>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245" name="Line 262"/>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246" name="Line 263"/>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247" name="Line 264"/>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248" name="Line 265"/>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249" name="Text Box 266"/>
          <p:cNvSpPr txBox="1">
            <a:spLocks noChangeArrowheads="1"/>
          </p:cNvSpPr>
          <p:nvPr/>
        </p:nvSpPr>
        <p:spPr bwMode="auto">
          <a:xfrm>
            <a:off x="4474816" y="5256213"/>
            <a:ext cx="548035" cy="258532"/>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dirty="0"/>
              <a:t>Order</a:t>
            </a:r>
          </a:p>
        </p:txBody>
      </p:sp>
      <p:grpSp>
        <p:nvGrpSpPr>
          <p:cNvPr id="250" name="Group 267"/>
          <p:cNvGrpSpPr>
            <a:grpSpLocks/>
          </p:cNvGrpSpPr>
          <p:nvPr/>
        </p:nvGrpSpPr>
        <p:grpSpPr bwMode="auto">
          <a:xfrm flipH="1">
            <a:off x="4733926" y="5514975"/>
            <a:ext cx="182563" cy="228600"/>
            <a:chOff x="883" y="1396"/>
            <a:chExt cx="115" cy="144"/>
          </a:xfrm>
        </p:grpSpPr>
        <p:sp>
          <p:nvSpPr>
            <p:cNvPr id="251" name="AutoShape 26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52" name="Line 26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253" name="Line 27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254" name="Line 27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255" name="Line 27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256" name="Line 27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257" name="Line 27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258" name="Text Box 275"/>
          <p:cNvSpPr txBox="1">
            <a:spLocks noChangeArrowheads="1"/>
          </p:cNvSpPr>
          <p:nvPr/>
        </p:nvSpPr>
        <p:spPr bwMode="auto">
          <a:xfrm>
            <a:off x="3806826" y="5492751"/>
            <a:ext cx="98266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dirty="0"/>
              <a:t>Status</a:t>
            </a:r>
          </a:p>
        </p:txBody>
      </p:sp>
      <p:grpSp>
        <p:nvGrpSpPr>
          <p:cNvPr id="259" name="Group 276"/>
          <p:cNvGrpSpPr>
            <a:grpSpLocks/>
          </p:cNvGrpSpPr>
          <p:nvPr/>
        </p:nvGrpSpPr>
        <p:grpSpPr bwMode="auto">
          <a:xfrm>
            <a:off x="5246689" y="5337176"/>
            <a:ext cx="92075" cy="92075"/>
            <a:chOff x="834" y="1956"/>
            <a:chExt cx="58" cy="58"/>
          </a:xfrm>
        </p:grpSpPr>
        <p:sp>
          <p:nvSpPr>
            <p:cNvPr id="260" name="Rectangle 277"/>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261" name="Line 278"/>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262" name="Group 279"/>
          <p:cNvGrpSpPr>
            <a:grpSpLocks/>
          </p:cNvGrpSpPr>
          <p:nvPr/>
        </p:nvGrpSpPr>
        <p:grpSpPr bwMode="auto">
          <a:xfrm flipH="1">
            <a:off x="4733926" y="5775325"/>
            <a:ext cx="182563" cy="228600"/>
            <a:chOff x="883" y="1396"/>
            <a:chExt cx="115" cy="144"/>
          </a:xfrm>
        </p:grpSpPr>
        <p:sp>
          <p:nvSpPr>
            <p:cNvPr id="263" name="AutoShape 28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64" name="Line 28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265" name="Line 28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266" name="Line 28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267" name="Line 28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268" name="Line 28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269" name="Line 28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270" name="Text Box 287"/>
          <p:cNvSpPr txBox="1">
            <a:spLocks noChangeArrowheads="1"/>
          </p:cNvSpPr>
          <p:nvPr/>
        </p:nvSpPr>
        <p:spPr bwMode="auto">
          <a:xfrm>
            <a:off x="3800476" y="5753101"/>
            <a:ext cx="98901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Item</a:t>
            </a:r>
          </a:p>
        </p:txBody>
      </p:sp>
      <p:sp>
        <p:nvSpPr>
          <p:cNvPr id="271" name="Line 288"/>
          <p:cNvSpPr>
            <a:spLocks noChangeShapeType="1"/>
          </p:cNvSpPr>
          <p:nvPr/>
        </p:nvSpPr>
        <p:spPr bwMode="auto">
          <a:xfrm>
            <a:off x="5072063" y="5518150"/>
            <a:ext cx="0" cy="630238"/>
          </a:xfrm>
          <a:prstGeom prst="line">
            <a:avLst/>
          </a:prstGeom>
          <a:noFill/>
          <a:ln w="12700" cap="rnd">
            <a:solidFill>
              <a:srgbClr val="4D4D4D"/>
            </a:solidFill>
            <a:prstDash val="sysDot"/>
            <a:round/>
            <a:headEnd/>
            <a:tailEnd/>
          </a:ln>
        </p:spPr>
        <p:txBody>
          <a:bodyPr wrap="none" anchor="ctr"/>
          <a:lstStyle/>
          <a:p>
            <a:endParaRPr lang="en-US"/>
          </a:p>
        </p:txBody>
      </p:sp>
      <p:sp>
        <p:nvSpPr>
          <p:cNvPr id="272" name="Line 289"/>
          <p:cNvSpPr>
            <a:spLocks noChangeShapeType="1"/>
          </p:cNvSpPr>
          <p:nvPr/>
        </p:nvSpPr>
        <p:spPr bwMode="auto">
          <a:xfrm flipH="1">
            <a:off x="5178425" y="5384800"/>
            <a:ext cx="58738" cy="1588"/>
          </a:xfrm>
          <a:prstGeom prst="line">
            <a:avLst/>
          </a:prstGeom>
          <a:noFill/>
          <a:ln w="12700" cap="rnd">
            <a:solidFill>
              <a:srgbClr val="4D4D4D"/>
            </a:solidFill>
            <a:prstDash val="sysDot"/>
            <a:round/>
            <a:headEnd/>
            <a:tailEnd/>
          </a:ln>
        </p:spPr>
        <p:txBody>
          <a:bodyPr wrap="none" anchor="ctr"/>
          <a:lstStyle/>
          <a:p>
            <a:endParaRPr lang="en-US"/>
          </a:p>
        </p:txBody>
      </p:sp>
      <p:sp>
        <p:nvSpPr>
          <p:cNvPr id="273" name="Line 290"/>
          <p:cNvSpPr>
            <a:spLocks noChangeShapeType="1"/>
          </p:cNvSpPr>
          <p:nvPr/>
        </p:nvSpPr>
        <p:spPr bwMode="auto">
          <a:xfrm>
            <a:off x="4945063" y="5632450"/>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274" name="Line 291"/>
          <p:cNvSpPr>
            <a:spLocks noChangeShapeType="1"/>
          </p:cNvSpPr>
          <p:nvPr/>
        </p:nvSpPr>
        <p:spPr bwMode="auto">
          <a:xfrm>
            <a:off x="4945063" y="5889625"/>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275" name="Group 292"/>
          <p:cNvGrpSpPr>
            <a:grpSpLocks/>
          </p:cNvGrpSpPr>
          <p:nvPr/>
        </p:nvGrpSpPr>
        <p:grpSpPr bwMode="auto">
          <a:xfrm flipH="1">
            <a:off x="4733926" y="6035675"/>
            <a:ext cx="182563" cy="228600"/>
            <a:chOff x="883" y="1396"/>
            <a:chExt cx="115" cy="144"/>
          </a:xfrm>
        </p:grpSpPr>
        <p:sp>
          <p:nvSpPr>
            <p:cNvPr id="276" name="AutoShape 29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00B0F0"/>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77" name="Line 29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278" name="Line 29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279" name="Line 29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280" name="Line 29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281" name="Line 29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282" name="Line 29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283" name="Text Box 300"/>
          <p:cNvSpPr txBox="1">
            <a:spLocks noChangeArrowheads="1"/>
          </p:cNvSpPr>
          <p:nvPr/>
        </p:nvSpPr>
        <p:spPr bwMode="auto">
          <a:xfrm>
            <a:off x="3816350" y="6013451"/>
            <a:ext cx="973138"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PO</a:t>
            </a:r>
          </a:p>
        </p:txBody>
      </p:sp>
      <p:sp>
        <p:nvSpPr>
          <p:cNvPr id="284" name="Line 301"/>
          <p:cNvSpPr>
            <a:spLocks noChangeShapeType="1"/>
          </p:cNvSpPr>
          <p:nvPr/>
        </p:nvSpPr>
        <p:spPr bwMode="auto">
          <a:xfrm>
            <a:off x="4948238" y="6149975"/>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285" name="Line 302"/>
          <p:cNvSpPr>
            <a:spLocks noChangeShapeType="1"/>
          </p:cNvSpPr>
          <p:nvPr/>
        </p:nvSpPr>
        <p:spPr bwMode="auto">
          <a:xfrm flipV="1">
            <a:off x="3271838" y="5621334"/>
            <a:ext cx="987426" cy="250829"/>
          </a:xfrm>
          <a:prstGeom prst="line">
            <a:avLst/>
          </a:prstGeom>
          <a:noFill/>
          <a:ln w="38100">
            <a:solidFill>
              <a:srgbClr val="CC0000"/>
            </a:solidFill>
            <a:round/>
            <a:headEnd/>
            <a:tailEnd/>
          </a:ln>
        </p:spPr>
        <p:txBody>
          <a:bodyPr wrap="none" anchor="ctr"/>
          <a:lstStyle/>
          <a:p>
            <a:endParaRPr lang="en-US"/>
          </a:p>
        </p:txBody>
      </p:sp>
      <p:sp>
        <p:nvSpPr>
          <p:cNvPr id="286" name="Line 303"/>
          <p:cNvSpPr>
            <a:spLocks noChangeShapeType="1"/>
          </p:cNvSpPr>
          <p:nvPr/>
        </p:nvSpPr>
        <p:spPr bwMode="auto">
          <a:xfrm flipV="1">
            <a:off x="3168650" y="5884864"/>
            <a:ext cx="1208088" cy="255587"/>
          </a:xfrm>
          <a:prstGeom prst="line">
            <a:avLst/>
          </a:prstGeom>
          <a:noFill/>
          <a:ln w="38100">
            <a:solidFill>
              <a:srgbClr val="CC0000"/>
            </a:solidFill>
            <a:round/>
            <a:headEnd/>
            <a:tailEnd/>
          </a:ln>
        </p:spPr>
        <p:txBody>
          <a:bodyPr wrap="none" anchor="ctr"/>
          <a:lstStyle/>
          <a:p>
            <a:endParaRPr lang="en-US"/>
          </a:p>
        </p:txBody>
      </p:sp>
      <p:sp>
        <p:nvSpPr>
          <p:cNvPr id="287" name="Line 327"/>
          <p:cNvSpPr>
            <a:spLocks noChangeShapeType="1"/>
          </p:cNvSpPr>
          <p:nvPr/>
        </p:nvSpPr>
        <p:spPr bwMode="auto">
          <a:xfrm>
            <a:off x="3051178" y="4011615"/>
            <a:ext cx="1209674" cy="6348"/>
          </a:xfrm>
          <a:prstGeom prst="line">
            <a:avLst/>
          </a:prstGeom>
          <a:noFill/>
          <a:ln w="38100">
            <a:solidFill>
              <a:srgbClr val="CC0000"/>
            </a:solidFill>
            <a:round/>
            <a:headEnd/>
            <a:tailEnd/>
          </a:ln>
        </p:spPr>
        <p:txBody>
          <a:bodyPr wrap="none" anchor="ctr"/>
          <a:lstStyle/>
          <a:p>
            <a:endParaRPr lang="en-US"/>
          </a:p>
        </p:txBody>
      </p:sp>
      <p:sp>
        <p:nvSpPr>
          <p:cNvPr id="288" name="Line 328"/>
          <p:cNvSpPr>
            <a:spLocks noChangeShapeType="1"/>
          </p:cNvSpPr>
          <p:nvPr/>
        </p:nvSpPr>
        <p:spPr bwMode="auto">
          <a:xfrm>
            <a:off x="3051177" y="2419349"/>
            <a:ext cx="1185862" cy="1"/>
          </a:xfrm>
          <a:prstGeom prst="line">
            <a:avLst/>
          </a:prstGeom>
          <a:noFill/>
          <a:ln w="38100">
            <a:solidFill>
              <a:srgbClr val="CC0000"/>
            </a:solidFill>
            <a:round/>
            <a:headEnd/>
            <a:tailEnd/>
          </a:ln>
        </p:spPr>
        <p:txBody>
          <a:bodyPr wrap="none" anchor="ctr"/>
          <a:lstStyle/>
          <a:p>
            <a:endParaRPr lang="en-US"/>
          </a:p>
        </p:txBody>
      </p:sp>
    </p:spTree>
    <p:extLst>
      <p:ext uri="{BB962C8B-B14F-4D97-AF65-F5344CB8AC3E}">
        <p14:creationId xmlns:p14="http://schemas.microsoft.com/office/powerpoint/2010/main" val="2654518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7"/>
                                        </p:tgtEl>
                                        <p:attrNameLst>
                                          <p:attrName>style.visibility</p:attrName>
                                        </p:attrNameLst>
                                      </p:cBhvr>
                                      <p:to>
                                        <p:strVal val="visible"/>
                                      </p:to>
                                    </p:set>
                                    <p:animEffect transition="in" filter="wipe(left)">
                                      <p:cBhvr>
                                        <p:cTn id="11" dur="500"/>
                                        <p:tgtEl>
                                          <p:spTgt spid="28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0"/>
                                        </p:tgtEl>
                                        <p:attrNameLst>
                                          <p:attrName>style.visibility</p:attrName>
                                        </p:attrNameLst>
                                      </p:cBhvr>
                                      <p:to>
                                        <p:strVal val="visible"/>
                                      </p:to>
                                    </p:set>
                                    <p:animEffect transition="in" filter="wipe(left)">
                                      <p:cBhvr>
                                        <p:cTn id="15" dur="500"/>
                                        <p:tgtEl>
                                          <p:spTgt spid="19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wipe(left)">
                                      <p:cBhvr>
                                        <p:cTn id="19" dur="500"/>
                                        <p:tgtEl>
                                          <p:spTgt spid="19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41"/>
                                        </p:tgtEl>
                                        <p:attrNameLst>
                                          <p:attrName>style.visibility</p:attrName>
                                        </p:attrNameLst>
                                      </p:cBhvr>
                                      <p:to>
                                        <p:strVal val="visible"/>
                                      </p:to>
                                    </p:set>
                                    <p:animEffect transition="in" filter="wipe(left)">
                                      <p:cBhvr>
                                        <p:cTn id="23" dur="500"/>
                                        <p:tgtEl>
                                          <p:spTgt spid="24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85"/>
                                        </p:tgtEl>
                                        <p:attrNameLst>
                                          <p:attrName>style.visibility</p:attrName>
                                        </p:attrNameLst>
                                      </p:cBhvr>
                                      <p:to>
                                        <p:strVal val="visible"/>
                                      </p:to>
                                    </p:set>
                                    <p:animEffect transition="in" filter="wipe(left)">
                                      <p:cBhvr>
                                        <p:cTn id="27" dur="500"/>
                                        <p:tgtEl>
                                          <p:spTgt spid="28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86"/>
                                        </p:tgtEl>
                                        <p:attrNameLst>
                                          <p:attrName>style.visibility</p:attrName>
                                        </p:attrNameLst>
                                      </p:cBhvr>
                                      <p:to>
                                        <p:strVal val="visible"/>
                                      </p:to>
                                    </p:set>
                                    <p:animEffect transition="in" filter="wipe(left)">
                                      <p:cBhvr>
                                        <p:cTn id="31" dur="5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191" grpId="0" animBg="1"/>
      <p:bldP spid="241" grpId="0" animBg="1"/>
      <p:bldP spid="285" grpId="0" animBg="1"/>
      <p:bldP spid="286" grpId="0" animBg="1"/>
      <p:bldP spid="287" grpId="0" animBg="1"/>
      <p:bldP spid="28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1.8"/>
</p:tagLst>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8b529f77-48ab-4581-b468-93f09345b8aa"/>
    <ds:schemaRef ds:uri="2295e2e7-0eeb-498e-8716-217bb2ee6ee3"/>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11783</TotalTime>
  <Words>6960</Words>
  <Application>Microsoft Office PowerPoint</Application>
  <PresentationFormat>Custom</PresentationFormat>
  <Paragraphs>573</Paragraphs>
  <Slides>43</Slides>
  <Notes>43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43</vt:i4>
      </vt:variant>
    </vt:vector>
  </HeadingPairs>
  <TitlesOfParts>
    <vt:vector size="55" baseType="lpstr">
      <vt:lpstr>Arial</vt:lpstr>
      <vt:lpstr>Calibri</vt:lpstr>
      <vt:lpstr>Consolas</vt:lpstr>
      <vt:lpstr>Segoe UI</vt:lpstr>
      <vt:lpstr>Segoe UI (Body)</vt:lpstr>
      <vt:lpstr>Segoe UI Light</vt:lpstr>
      <vt:lpstr>Segoe UI Light (Headings)</vt:lpstr>
      <vt:lpstr>Wingdings</vt:lpstr>
      <vt:lpstr>MSVID_Product_Brand_template_16-9_WHITE_Cyan-accent</vt:lpstr>
      <vt:lpstr>CLOUD template</vt:lpstr>
      <vt:lpstr>Win8_PPT_Template</vt:lpstr>
      <vt:lpstr>1_Win8_PPT_Template</vt:lpstr>
      <vt:lpstr>BizTalk Mapping Patterns and Best Practices  </vt:lpstr>
      <vt:lpstr>PowerPoint Presentation</vt:lpstr>
      <vt:lpstr>Agenda</vt:lpstr>
      <vt:lpstr>Do you recognize this?</vt:lpstr>
      <vt:lpstr>Transformation types</vt:lpstr>
      <vt:lpstr>BizTalk Mapper Basics</vt:lpstr>
      <vt:lpstr>What Is a BizTalk Map?</vt:lpstr>
      <vt:lpstr>Creating a Map by Using the BizTalk Mapper</vt:lpstr>
      <vt:lpstr>Creating Links</vt:lpstr>
      <vt:lpstr>Basic and Complex Map Links</vt:lpstr>
      <vt:lpstr>Validating, Testing and Debugging a Map</vt:lpstr>
      <vt:lpstr>Data Manipulation with Functoids</vt:lpstr>
      <vt:lpstr>Using Basic Functoids: Adding Functoids to a Map</vt:lpstr>
      <vt:lpstr>Where can be used?</vt:lpstr>
      <vt:lpstr>How BizTalk Mapper Works</vt:lpstr>
      <vt:lpstr>Deconstructing a map</vt:lpstr>
      <vt:lpstr>Deconstructing a map</vt:lpstr>
      <vt:lpstr>Deconstructing a map</vt:lpstr>
      <vt:lpstr>Deconstructing a map</vt:lpstr>
      <vt:lpstr>Deconstructing a map</vt:lpstr>
      <vt:lpstr>Deconstructing a map</vt:lpstr>
      <vt:lpstr>Deconstructing a map</vt:lpstr>
      <vt:lpstr>The order of links association</vt:lpstr>
      <vt:lpstr>The sequence of links </vt:lpstr>
      <vt:lpstr>The exception to the rule of Link Sequence</vt:lpstr>
      <vt:lpstr>Best Practices</vt:lpstr>
      <vt:lpstr>Challenges with large data transformations</vt:lpstr>
      <vt:lpstr>Best Practices 1: Using Map Grid Pages</vt:lpstr>
      <vt:lpstr>Best Practices 1: Using Map Grid Pages</vt:lpstr>
      <vt:lpstr>Best Practices 2: Using labels</vt:lpstr>
      <vt:lpstr>Best Practices 2: Using labels</vt:lpstr>
      <vt:lpstr>Best Practices 3: Testing should be a continuous process</vt:lpstr>
      <vt:lpstr>Best Practices 4: Built-in and Custom Functoids vs Scripting Functoid</vt:lpstr>
      <vt:lpstr>Best Practices 4: Built-in and Custom Functoids vs Scripting Functoid</vt:lpstr>
      <vt:lpstr>Best Practices 4: Built-in and Custom Functoids vs Scripting Functoid</vt:lpstr>
      <vt:lpstr>Best Practices 5: External Custom XSLT vs BizTalk Mapper</vt:lpstr>
      <vt:lpstr>Best Practices 6: Reviewing the XSLT</vt:lpstr>
      <vt:lpstr>New Mapper in BizTalk Server 2010</vt:lpstr>
      <vt:lpstr>BizTalk Server 2013 Improvements</vt:lpstr>
      <vt:lpstr>Common mapper problems and solutions</vt:lpstr>
      <vt:lpstr>PowerPoint Presentation</vt:lpstr>
      <vt:lpstr>Questions?</vt:lpstr>
      <vt:lpstr>PowerPoint Presentation</vt:lpstr>
    </vt:vector>
  </TitlesOfParts>
  <Manager>Ron Sasaki</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Sandro Pereira</cp:lastModifiedBy>
  <cp:revision>141</cp:revision>
  <cp:lastPrinted>2013-09-23T14:52:40Z</cp:lastPrinted>
  <dcterms:created xsi:type="dcterms:W3CDTF">2012-12-05T12:04:08Z</dcterms:created>
  <dcterms:modified xsi:type="dcterms:W3CDTF">2013-10-28T09:59:58Z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